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5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4" r:id="rId11"/>
    <p:sldId id="266" r:id="rId12"/>
    <p:sldId id="267" r:id="rId13"/>
    <p:sldId id="268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38E3-9A8F-485F-B197-2097762D6B4E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6BBEC-E740-45D5-B3E3-CA35F7DCD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5105400"/>
            <a:ext cx="7620000" cy="1012825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/>
              <a:t>С. А. Паршина, </a:t>
            </a:r>
            <a:br>
              <a:rPr lang="ru-RU" sz="2800" i="1" dirty="0" smtClean="0"/>
            </a:br>
            <a:r>
              <a:rPr lang="ru-RU" sz="2800" i="1" dirty="0" smtClean="0"/>
              <a:t>зам. директора ГОУ ДО ЯО ЦДЮТурЭк по информационно-методической работе</a:t>
            </a:r>
            <a:endParaRPr lang="ru-RU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524000" y="1295400"/>
            <a:ext cx="73152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«Разработка маркетинговой стратегии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ГОУ ДО ЯО ЦДЮТурЭк»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1140884"/>
            <a:ext cx="20574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Планирование маркетинговых мероприятий</a:t>
            </a:r>
            <a:endParaRPr lang="ru-RU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Мнение экспертов (</a:t>
            </a:r>
            <a:r>
              <a:rPr lang="ru-RU" sz="2200" dirty="0" smtClean="0"/>
              <a:t>С.Г. </a:t>
            </a:r>
            <a:r>
              <a:rPr lang="ru-RU" sz="2200" dirty="0" err="1" smtClean="0"/>
              <a:t>Косарецкий</a:t>
            </a:r>
            <a:r>
              <a:rPr lang="ru-RU" sz="2200" dirty="0" smtClean="0"/>
              <a:t>, директор ЦСЭРШ Института образования НИУ «Высшая школа экономики»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ru-RU" sz="2400" b="1" dirty="0" smtClean="0"/>
              <a:t>растет потребность </a:t>
            </a:r>
            <a:r>
              <a:rPr lang="ru-RU" sz="2400" dirty="0" smtClean="0"/>
              <a:t>общества </a:t>
            </a:r>
            <a:r>
              <a:rPr lang="ru-RU" sz="2400" b="1" dirty="0" smtClean="0"/>
              <a:t>в </a:t>
            </a:r>
            <a:r>
              <a:rPr lang="ru-RU" sz="2400" b="1" dirty="0" err="1" smtClean="0"/>
              <a:t>креативных</a:t>
            </a:r>
            <a:r>
              <a:rPr lang="ru-RU" sz="2400" b="1" dirty="0" smtClean="0"/>
              <a:t> товарах и услугах</a:t>
            </a:r>
          </a:p>
          <a:p>
            <a:r>
              <a:rPr lang="ru-RU" sz="2400" b="1" dirty="0" smtClean="0"/>
              <a:t>необходимо формировать </a:t>
            </a:r>
            <a:r>
              <a:rPr lang="ru-RU" sz="2400" dirty="0" smtClean="0"/>
              <a:t>у подрастающего поколения </a:t>
            </a:r>
            <a:r>
              <a:rPr lang="ru-RU" sz="2400" b="1" dirty="0" smtClean="0"/>
              <a:t>компетенции </a:t>
            </a:r>
            <a:r>
              <a:rPr lang="en-US" sz="2400" b="1" dirty="0" smtClean="0"/>
              <a:t>XXI</a:t>
            </a:r>
            <a:r>
              <a:rPr lang="ru-RU" sz="2400" b="1" dirty="0" smtClean="0"/>
              <a:t> века</a:t>
            </a:r>
            <a:r>
              <a:rPr lang="ru-RU" sz="2400" dirty="0" smtClean="0"/>
              <a:t>: критическое мышление, </a:t>
            </a:r>
            <a:r>
              <a:rPr lang="ru-RU" sz="2400" dirty="0" err="1" smtClean="0"/>
              <a:t>креативность</a:t>
            </a:r>
            <a:r>
              <a:rPr lang="ru-RU" sz="2400" dirty="0" smtClean="0"/>
              <a:t>, коммуникация и кооперация</a:t>
            </a:r>
          </a:p>
          <a:p>
            <a:r>
              <a:rPr lang="ru-RU" sz="2400" dirty="0" smtClean="0"/>
              <a:t>При разработке ДООП, их обновлении и реализации следует использовать </a:t>
            </a:r>
            <a:r>
              <a:rPr lang="ru-RU" sz="2400" b="1" dirty="0" smtClean="0"/>
              <a:t>современные образовательные технологии</a:t>
            </a:r>
            <a:r>
              <a:rPr lang="ru-RU" sz="2400" dirty="0" smtClean="0"/>
              <a:t>: проектная деятельность, смешанное обучение, игровые технологии;</a:t>
            </a:r>
          </a:p>
          <a:p>
            <a:pPr lvl="0"/>
            <a:r>
              <a:rPr lang="ru-RU" sz="2400" b="1" dirty="0" smtClean="0"/>
              <a:t>активное применение цифровых образовательных технологий</a:t>
            </a:r>
            <a:r>
              <a:rPr lang="ru-RU" sz="2400" dirty="0" smtClean="0"/>
              <a:t>; </a:t>
            </a:r>
          </a:p>
          <a:p>
            <a:pPr lvl="0"/>
            <a:r>
              <a:rPr lang="ru-RU" sz="2400" b="1" dirty="0" smtClean="0"/>
              <a:t>применение новых </a:t>
            </a:r>
            <a:r>
              <a:rPr lang="ru-RU" sz="2400" dirty="0" smtClean="0"/>
              <a:t>сред обучения, оборудования, инструментов и материалов, средств связи и навигации.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570037"/>
            <a:ext cx="8686800" cy="4754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1. Обновление содержания и форм образовательной деятельности</a:t>
            </a:r>
          </a:p>
          <a:p>
            <a:r>
              <a:rPr lang="ru-RU" sz="2400" b="1" dirty="0" smtClean="0"/>
              <a:t>Актуализация банка ДООП </a:t>
            </a:r>
            <a:r>
              <a:rPr lang="ru-RU" sz="2400" dirty="0" smtClean="0"/>
              <a:t>в соответствии с запросом потребителей и с учетом современных тенденций в региональной и федеральной системе дополнительного образования</a:t>
            </a:r>
          </a:p>
          <a:p>
            <a:r>
              <a:rPr lang="ru-RU" sz="2400" b="1" dirty="0" smtClean="0"/>
              <a:t>Расширение спектра программ </a:t>
            </a:r>
            <a:r>
              <a:rPr lang="ru-RU" sz="2400" dirty="0" smtClean="0"/>
              <a:t>естественнонаучной и социально-педагогической направленностей</a:t>
            </a:r>
          </a:p>
          <a:p>
            <a:r>
              <a:rPr lang="ru-RU" sz="2400" dirty="0" smtClean="0"/>
              <a:t>Осуществление практики реализации ДООП </a:t>
            </a:r>
            <a:r>
              <a:rPr lang="ru-RU" sz="2400" b="1" dirty="0" smtClean="0"/>
              <a:t>с применением электронного обучения и дистанционных технологий</a:t>
            </a:r>
            <a:r>
              <a:rPr lang="ru-RU" sz="2400" dirty="0" smtClean="0"/>
              <a:t>.  </a:t>
            </a:r>
          </a:p>
          <a:p>
            <a:r>
              <a:rPr lang="ru-RU" sz="2400" dirty="0" smtClean="0"/>
              <a:t>Увеличение числа ДООП, реализуемых </a:t>
            </a:r>
            <a:r>
              <a:rPr lang="ru-RU" sz="2400" b="1" dirty="0" smtClean="0"/>
              <a:t>в сетевой форме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Использование игровых технологий </a:t>
            </a:r>
          </a:p>
          <a:p>
            <a:pPr algn="just">
              <a:buNone/>
            </a:pPr>
            <a:endParaRPr lang="ru-RU" sz="2200" b="1" dirty="0" smtClean="0"/>
          </a:p>
        </p:txBody>
      </p:sp>
      <p:pic>
        <p:nvPicPr>
          <p:cNvPr id="9218" name="Picture 2" descr="http://chapaevka-shkola.narod.ru/1_61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0"/>
            <a:ext cx="1981200" cy="152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2. Повышение уровня информационной открытости учреждения. Развитие внешнего и внутреннего информационного поля учреждения</a:t>
            </a:r>
          </a:p>
          <a:p>
            <a:r>
              <a:rPr lang="ru-RU" sz="2400" b="1" dirty="0" smtClean="0"/>
              <a:t>Презентация эффективного опыта </a:t>
            </a:r>
            <a:r>
              <a:rPr lang="ru-RU" sz="2400" dirty="0" smtClean="0"/>
              <a:t>учреждения в сфере дополнительного образования на реальных и дистанционных площадках различного уровня (форумы, выставки, конференции,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 и т.д.)</a:t>
            </a:r>
          </a:p>
          <a:p>
            <a:r>
              <a:rPr lang="ru-RU" sz="2400" b="1" dirty="0" smtClean="0"/>
              <a:t>Публикации </a:t>
            </a:r>
            <a:r>
              <a:rPr lang="ru-RU" sz="2400" dirty="0" smtClean="0"/>
              <a:t>актуального и инновационного опыта учреждения</a:t>
            </a:r>
          </a:p>
          <a:p>
            <a:r>
              <a:rPr lang="ru-RU" sz="2400" dirty="0" smtClean="0"/>
              <a:t>Реализация целенаправленной политики по </a:t>
            </a:r>
            <a:r>
              <a:rPr lang="ru-RU" sz="2400" b="1" dirty="0" smtClean="0"/>
              <a:t>созданию информационных поводов, привлекающих СМИ</a:t>
            </a:r>
          </a:p>
          <a:p>
            <a:r>
              <a:rPr lang="ru-RU" sz="2400" dirty="0" smtClean="0"/>
              <a:t>Разработка </a:t>
            </a:r>
            <a:r>
              <a:rPr lang="ru-RU" sz="2400" b="1" dirty="0" smtClean="0"/>
              <a:t>схемы размещения информационных объектов </a:t>
            </a:r>
            <a:r>
              <a:rPr lang="ru-RU" sz="2400" dirty="0" smtClean="0"/>
              <a:t>в учреждении, оформление информационных объектов с применением фирменной символики</a:t>
            </a:r>
          </a:p>
          <a:p>
            <a:endParaRPr lang="ru-RU" sz="2400" dirty="0" smtClean="0"/>
          </a:p>
          <a:p>
            <a:endParaRPr lang="ru-RU" sz="2200" b="1" dirty="0" smtClean="0"/>
          </a:p>
        </p:txBody>
      </p:sp>
      <p:sp>
        <p:nvSpPr>
          <p:cNvPr id="6" name="Заголовок 11"/>
          <p:cNvSpPr txBox="1">
            <a:spLocks/>
          </p:cNvSpPr>
          <p:nvPr/>
        </p:nvSpPr>
        <p:spPr>
          <a:xfrm>
            <a:off x="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Направления маркетинговой стратегии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https://protarify.ru/wp-content/uploads/2018/02/--Edinyiy-internet---dlya-vseh-ustroystv-M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6022" y="1"/>
            <a:ext cx="1797977" cy="182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570037"/>
            <a:ext cx="8686800" cy="47545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3. Реализация конструктивной внутрифирменной политики в отношении педагогических кадров</a:t>
            </a:r>
          </a:p>
          <a:p>
            <a:r>
              <a:rPr lang="ru-RU" sz="2400" b="1" dirty="0" smtClean="0"/>
              <a:t>реализация мер, нацеленных на повышение привлекательности статуса  педагогического работника Центра</a:t>
            </a:r>
            <a:r>
              <a:rPr lang="ru-RU" sz="2400" dirty="0" smtClean="0"/>
              <a:t>,  на сохранение и привлечение ценных педагогических кадров: различные формы поощрения педагога и обучающихся, грамотная организационно-методическая поддержка образовательной деятельности педагога, благоприятная эмоциональная атмосфера и др.</a:t>
            </a:r>
          </a:p>
          <a:p>
            <a:r>
              <a:rPr lang="ru-RU" sz="2400" b="1" dirty="0" smtClean="0"/>
              <a:t>содействие повышению профессионального уровня </a:t>
            </a:r>
            <a:r>
              <a:rPr lang="ru-RU" sz="2400" dirty="0" smtClean="0"/>
              <a:t>педагогов, презентации опыта педагогов в различных форматах</a:t>
            </a:r>
          </a:p>
          <a:p>
            <a:r>
              <a:rPr lang="ru-RU" sz="2400" dirty="0" smtClean="0"/>
              <a:t>Проведение </a:t>
            </a:r>
            <a:r>
              <a:rPr lang="ru-RU" sz="2400" b="1" dirty="0" smtClean="0"/>
              <a:t>мероприятий внутрифирменного обучения</a:t>
            </a:r>
            <a:r>
              <a:rPr lang="ru-RU" sz="2400" dirty="0" smtClean="0"/>
              <a:t>, нацеленных на развитие у сотрудников учреждения </a:t>
            </a:r>
            <a:r>
              <a:rPr lang="ru-RU" sz="2400" b="1" dirty="0" smtClean="0"/>
              <a:t>маркетинговых компетенций</a:t>
            </a:r>
          </a:p>
          <a:p>
            <a:endParaRPr lang="ru-RU" sz="2400" dirty="0" smtClean="0"/>
          </a:p>
          <a:p>
            <a:pPr algn="just">
              <a:buNone/>
            </a:pPr>
            <a:endParaRPr lang="ru-RU" sz="2200" b="1" dirty="0" smtClean="0"/>
          </a:p>
        </p:txBody>
      </p:sp>
      <p:sp>
        <p:nvSpPr>
          <p:cNvPr id="7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http://sprava.org.ua/sites/default/files/bod.jpg"/>
          <p:cNvPicPr>
            <a:picLocks noChangeAspect="1" noChangeArrowheads="1"/>
          </p:cNvPicPr>
          <p:nvPr/>
        </p:nvPicPr>
        <p:blipFill>
          <a:blip r:embed="rId4" cstate="print"/>
          <a:srcRect l="12700" r="13217" b="12842"/>
          <a:stretch>
            <a:fillRect/>
          </a:stretch>
        </p:blipFill>
        <p:spPr bwMode="auto">
          <a:xfrm>
            <a:off x="7467600" y="0"/>
            <a:ext cx="1676400" cy="1572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523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4. Укрепление имиджа учреждения в педагогической среде </a:t>
            </a:r>
          </a:p>
          <a:p>
            <a:r>
              <a:rPr lang="ru-RU" sz="2400" b="1" dirty="0" smtClean="0"/>
              <a:t>Разработка инновационных образовательных проектов </a:t>
            </a:r>
            <a:r>
              <a:rPr lang="ru-RU" sz="2400" dirty="0" smtClean="0"/>
              <a:t>по всем направлениям деятельности учреждения и их реализация </a:t>
            </a:r>
            <a:r>
              <a:rPr lang="ru-RU" sz="2400" b="1" dirty="0" smtClean="0"/>
              <a:t>совместно с партнерами</a:t>
            </a:r>
          </a:p>
          <a:p>
            <a:r>
              <a:rPr lang="ru-RU" sz="2400" dirty="0" smtClean="0"/>
              <a:t>Создание </a:t>
            </a:r>
            <a:r>
              <a:rPr lang="ru-RU" sz="2400" b="1" dirty="0" smtClean="0"/>
              <a:t>актуальных методических продуктов </a:t>
            </a:r>
            <a:r>
              <a:rPr lang="ru-RU" sz="2400" dirty="0" smtClean="0"/>
              <a:t>и презентация продуктов педагогической общественности</a:t>
            </a:r>
          </a:p>
          <a:p>
            <a:r>
              <a:rPr lang="ru-RU" sz="2400" b="1" dirty="0" smtClean="0"/>
              <a:t>Участие в конкурсах </a:t>
            </a:r>
            <a:r>
              <a:rPr lang="ru-RU" sz="2400" dirty="0" smtClean="0"/>
              <a:t>педагогического мастерства, форумах, конференциях регионального, межрегионального и федерального уровня</a:t>
            </a:r>
          </a:p>
          <a:p>
            <a:r>
              <a:rPr lang="ru-RU" sz="2400" b="1" dirty="0" smtClean="0"/>
              <a:t>Презентация образовательных возможностей </a:t>
            </a:r>
            <a:r>
              <a:rPr lang="ru-RU" sz="2400" dirty="0" smtClean="0"/>
              <a:t>учреждения на площадках организаций – партнеров</a:t>
            </a:r>
          </a:p>
          <a:p>
            <a:pPr algn="just">
              <a:buNone/>
            </a:pPr>
            <a:endParaRPr lang="ru-RU" sz="2200" b="1" dirty="0" smtClean="0"/>
          </a:p>
        </p:txBody>
      </p:sp>
      <p:sp>
        <p:nvSpPr>
          <p:cNvPr id="7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6" name="AutoShape 2" descr="https://www.businessmarketingblog.org/wp-content/uploads/2009/10/reputation-manageme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www.businessmarketingblog.org/wp-content/uploads/2009/10/reputation-manageme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s://www.businessmarketingblog.org/wp-content/uploads/2009/10/reputation-manageme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/>
          <a:srcRect b="16484"/>
          <a:stretch>
            <a:fillRect/>
          </a:stretch>
        </p:blipFill>
        <p:spPr bwMode="auto">
          <a:xfrm>
            <a:off x="6841393" y="0"/>
            <a:ext cx="23026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570037"/>
            <a:ext cx="87630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5. Формирование позитивного образа учреждения в детско-юношеском сообществе</a:t>
            </a:r>
          </a:p>
          <a:p>
            <a:r>
              <a:rPr lang="ru-RU" sz="2400" dirty="0" smtClean="0"/>
              <a:t>Обеспечение деятельности тематических </a:t>
            </a:r>
            <a:r>
              <a:rPr lang="ru-RU" sz="2400" b="1" dirty="0" err="1" smtClean="0"/>
              <a:t>интернет-сообществ</a:t>
            </a:r>
            <a:endParaRPr lang="ru-RU" sz="2400" b="1" dirty="0" smtClean="0"/>
          </a:p>
          <a:p>
            <a:r>
              <a:rPr lang="ru-RU" sz="2400" dirty="0" smtClean="0"/>
              <a:t>Функционирование на базе учреждения </a:t>
            </a:r>
            <a:r>
              <a:rPr lang="ru-RU" sz="2400" b="1" dirty="0" smtClean="0"/>
              <a:t>молодежного клуба РГО </a:t>
            </a:r>
          </a:p>
          <a:p>
            <a:r>
              <a:rPr lang="ru-RU" sz="2400" dirty="0" smtClean="0"/>
              <a:t>Создание </a:t>
            </a:r>
            <a:r>
              <a:rPr lang="ru-RU" sz="2400" b="1" dirty="0" smtClean="0"/>
              <a:t>видеоролика,</a:t>
            </a:r>
            <a:r>
              <a:rPr lang="ru-RU" sz="2400" dirty="0" smtClean="0"/>
              <a:t> создающего целостный позитивный образ учреждения</a:t>
            </a:r>
          </a:p>
          <a:p>
            <a:pPr algn="just">
              <a:buNone/>
            </a:pPr>
            <a:endParaRPr lang="ru-RU" sz="2200" b="1" dirty="0" smtClean="0"/>
          </a:p>
        </p:txBody>
      </p:sp>
      <p:sp>
        <p:nvSpPr>
          <p:cNvPr id="7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 b="16484"/>
          <a:stretch>
            <a:fillRect/>
          </a:stretch>
        </p:blipFill>
        <p:spPr bwMode="auto">
          <a:xfrm>
            <a:off x="6841393" y="0"/>
            <a:ext cx="23026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6. Развитие партнерских отношений</a:t>
            </a:r>
          </a:p>
          <a:p>
            <a:r>
              <a:rPr lang="ru-RU" sz="2400" dirty="0" smtClean="0"/>
              <a:t>Осуществление </a:t>
            </a:r>
            <a:r>
              <a:rPr lang="ru-RU" sz="2400" b="1" dirty="0" smtClean="0"/>
              <a:t>политики взаимовыгодных партнерских отношений</a:t>
            </a:r>
          </a:p>
          <a:p>
            <a:r>
              <a:rPr lang="ru-RU" sz="2400" b="1" dirty="0" smtClean="0"/>
              <a:t>Повышение эффективности использования ресурсов </a:t>
            </a:r>
            <a:r>
              <a:rPr lang="ru-RU" sz="2400" dirty="0" smtClean="0"/>
              <a:t>действующих партнеров (кадровых, информационных, финансовых, материально-технических)</a:t>
            </a:r>
          </a:p>
          <a:p>
            <a:r>
              <a:rPr lang="ru-RU" sz="2400" dirty="0" smtClean="0"/>
              <a:t>Поддержка партнерских отношений через корпоративные поздравления и </a:t>
            </a:r>
            <a:r>
              <a:rPr lang="ru-RU" sz="2400" b="1" dirty="0" smtClean="0"/>
              <a:t>традиционные формы делового этикета</a:t>
            </a:r>
          </a:p>
          <a:p>
            <a:r>
              <a:rPr lang="ru-RU" sz="2400" dirty="0" smtClean="0"/>
              <a:t>Формирование </a:t>
            </a:r>
            <a:r>
              <a:rPr lang="ru-RU" sz="2400" b="1" dirty="0" smtClean="0"/>
              <a:t>информационного ресурса </a:t>
            </a:r>
            <a:r>
              <a:rPr lang="ru-RU" sz="2400" dirty="0" smtClean="0"/>
              <a:t>(раздел сайта), </a:t>
            </a:r>
            <a:r>
              <a:rPr lang="ru-RU" sz="2400" b="1" dirty="0" smtClean="0"/>
              <a:t>иллюстрирующего привлекательность нашего учреждения </a:t>
            </a:r>
            <a:r>
              <a:rPr lang="ru-RU" sz="2400" dirty="0" smtClean="0"/>
              <a:t>для партнеров</a:t>
            </a:r>
          </a:p>
          <a:p>
            <a:pPr algn="just">
              <a:buNone/>
            </a:pPr>
            <a:endParaRPr lang="ru-RU" sz="2200" b="1" dirty="0" smtClean="0"/>
          </a:p>
        </p:txBody>
      </p:sp>
      <p:sp>
        <p:nvSpPr>
          <p:cNvPr id="7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http://gosniihp.ru/image/data/data/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6600" y="0"/>
            <a:ext cx="1847400" cy="1761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646237"/>
            <a:ext cx="87630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7. Привлечение внебюджетных средств </a:t>
            </a:r>
          </a:p>
          <a:p>
            <a:r>
              <a:rPr lang="ru-RU" sz="2400" dirty="0" smtClean="0"/>
              <a:t>Участие в конкурсном движении, реализации грантов </a:t>
            </a:r>
          </a:p>
          <a:p>
            <a:r>
              <a:rPr lang="ru-RU" sz="2400" dirty="0" smtClean="0"/>
              <a:t>Привлечение финансовых средств партнеров в форме пожертвований и др.</a:t>
            </a:r>
          </a:p>
          <a:p>
            <a:r>
              <a:rPr lang="ru-RU" sz="2400" dirty="0" smtClean="0"/>
              <a:t>Формирование пакета услуг в сфере дополнительного образования, осуществляемых на внебюджетной основе</a:t>
            </a:r>
          </a:p>
          <a:p>
            <a:pPr algn="just">
              <a:buNone/>
            </a:pPr>
            <a:endParaRPr lang="ru-RU" sz="2200" b="1" dirty="0" smtClean="0"/>
          </a:p>
        </p:txBody>
      </p:sp>
      <p:sp>
        <p:nvSpPr>
          <p:cNvPr id="7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https://static8.depositphotos.com/1010338/959/i/950/depositphotos_9599709-stock-photo-man-collecting-money-finance-series.jpg"/>
          <p:cNvPicPr>
            <a:picLocks noChangeAspect="1" noChangeArrowheads="1"/>
          </p:cNvPicPr>
          <p:nvPr/>
        </p:nvPicPr>
        <p:blipFill>
          <a:blip r:embed="rId4"/>
          <a:srcRect l="9525" t="7056" r="6867" b="11100"/>
          <a:stretch>
            <a:fillRect/>
          </a:stretch>
        </p:blipFill>
        <p:spPr bwMode="auto">
          <a:xfrm>
            <a:off x="6549259" y="0"/>
            <a:ext cx="259474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8. Оформление корпоративного стиля и его применение</a:t>
            </a:r>
          </a:p>
          <a:p>
            <a:r>
              <a:rPr lang="ru-RU" sz="2400" b="1" dirty="0" smtClean="0"/>
              <a:t>Разработка </a:t>
            </a:r>
            <a:r>
              <a:rPr lang="ru-RU" sz="2400" b="1" dirty="0" err="1" smtClean="0"/>
              <a:t>г</a:t>
            </a:r>
            <a:r>
              <a:rPr lang="ru-RU" sz="2400" b="1" dirty="0" err="1" smtClean="0"/>
              <a:t>айдлайна</a:t>
            </a:r>
            <a:r>
              <a:rPr lang="ru-RU" sz="2400" dirty="0" smtClean="0"/>
              <a:t> - </a:t>
            </a:r>
            <a:r>
              <a:rPr lang="ru-RU" sz="2400" b="1" dirty="0" smtClean="0"/>
              <a:t> </a:t>
            </a:r>
            <a:r>
              <a:rPr lang="ru-RU" sz="2400" dirty="0" smtClean="0"/>
              <a:t>руководства по использованию корпоративного </a:t>
            </a:r>
            <a:r>
              <a:rPr lang="ru-RU" sz="2400" dirty="0" smtClean="0"/>
              <a:t>стиля (</a:t>
            </a:r>
            <a:r>
              <a:rPr lang="en-US" sz="2400" dirty="0" smtClean="0"/>
              <a:t>guideline</a:t>
            </a:r>
            <a:r>
              <a:rPr lang="ru-RU" sz="2400" dirty="0" smtClean="0"/>
              <a:t> – инструкции, директива, </a:t>
            </a:r>
            <a:r>
              <a:rPr lang="ru-RU" sz="2400" smtClean="0"/>
              <a:t>руководящие принципы</a:t>
            </a:r>
            <a:r>
              <a:rPr lang="ru-RU" sz="2400" smtClean="0"/>
              <a:t> </a:t>
            </a:r>
            <a:r>
              <a:rPr lang="ru-RU" sz="2400" dirty="0" smtClean="0"/>
              <a:t>)</a:t>
            </a:r>
          </a:p>
          <a:p>
            <a:r>
              <a:rPr lang="ru-RU" sz="2400" smtClean="0"/>
              <a:t>Формирование </a:t>
            </a:r>
            <a:r>
              <a:rPr lang="ru-RU" sz="2400" dirty="0" smtClean="0"/>
              <a:t>линейки </a:t>
            </a:r>
            <a:r>
              <a:rPr lang="ru-RU" sz="2400" b="1" dirty="0" smtClean="0"/>
              <a:t>баннеров</a:t>
            </a:r>
          </a:p>
          <a:p>
            <a:r>
              <a:rPr lang="ru-RU" sz="2400" dirty="0" smtClean="0"/>
              <a:t>Обновление </a:t>
            </a:r>
            <a:r>
              <a:rPr lang="ru-RU" sz="2400" b="1" dirty="0" smtClean="0"/>
              <a:t>комплекта демонстрационно-выставочного оборудования</a:t>
            </a:r>
          </a:p>
          <a:p>
            <a:r>
              <a:rPr lang="ru-RU" sz="2400" dirty="0" smtClean="0"/>
              <a:t>Тиражирование </a:t>
            </a:r>
            <a:r>
              <a:rPr lang="ru-RU" sz="2400" b="1" dirty="0" smtClean="0"/>
              <a:t>печатной и малой полиграфической продукции</a:t>
            </a:r>
            <a:r>
              <a:rPr lang="ru-RU" sz="2400" dirty="0" smtClean="0"/>
              <a:t> об образовательной  деятельности учреждения</a:t>
            </a:r>
          </a:p>
          <a:p>
            <a:r>
              <a:rPr lang="ru-RU" sz="2400" dirty="0" smtClean="0"/>
              <a:t>Применение объектов в едином стилевом решении в соответствии с руководством</a:t>
            </a:r>
          </a:p>
          <a:p>
            <a:pPr algn="just">
              <a:buNone/>
            </a:pPr>
            <a:endParaRPr lang="ru-RU" sz="2200" b="1" dirty="0" smtClean="0"/>
          </a:p>
        </p:txBody>
      </p:sp>
      <p:sp>
        <p:nvSpPr>
          <p:cNvPr id="7" name="Заголовок 11"/>
          <p:cNvSpPr>
            <a:spLocks noGrp="1"/>
          </p:cNvSpPr>
          <p:nvPr>
            <p:ph type="title"/>
          </p:nvPr>
        </p:nvSpPr>
        <p:spPr>
          <a:xfrm>
            <a:off x="0" y="228600"/>
            <a:ext cx="7086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 маркетинговой стратегии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Благодарю за внимание!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Цель маркетинговой стратегии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ru-RU" dirty="0" smtClean="0"/>
              <a:t>формирование устойчивого позитивного имиджа образовательного учреждения в социальной среде</a:t>
            </a:r>
          </a:p>
          <a:p>
            <a:endParaRPr lang="ru-RU" dirty="0"/>
          </a:p>
        </p:txBody>
      </p:sp>
      <p:pic>
        <p:nvPicPr>
          <p:cNvPr id="2052" name="Picture 4" descr="https://healthtrustpg.com/wp-content/uploads/2015/01/leveragedbuying_indirectmk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352800"/>
            <a:ext cx="6553200" cy="2912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Этапы разработки маркетинговой стратегии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1200"/>
              </a:spcAft>
            </a:pPr>
            <a:r>
              <a:rPr lang="ru-RU" dirty="0" smtClean="0"/>
              <a:t>Создание рабочей группы по разработке стратегии</a:t>
            </a:r>
          </a:p>
          <a:p>
            <a:pPr lvl="0">
              <a:spcAft>
                <a:spcPts val="1200"/>
              </a:spcAft>
            </a:pPr>
            <a:r>
              <a:rPr lang="ru-RU" dirty="0" smtClean="0"/>
              <a:t>Исследование внешней  и внутренней среды образовательного учреждения</a:t>
            </a:r>
          </a:p>
          <a:p>
            <a:pPr lvl="0">
              <a:spcAft>
                <a:spcPts val="1200"/>
              </a:spcAft>
            </a:pPr>
            <a:r>
              <a:rPr lang="ru-RU" dirty="0" smtClean="0"/>
              <a:t>Описание ситуационного положения учреждения на рынке образовательных услуг, оценка его сильных и слабых позиций. Проведение SWOT-анализа</a:t>
            </a:r>
          </a:p>
          <a:p>
            <a:pPr lvl="0">
              <a:spcAft>
                <a:spcPts val="1200"/>
              </a:spcAft>
            </a:pPr>
            <a:r>
              <a:rPr lang="ru-RU" dirty="0" smtClean="0"/>
              <a:t>Идеальный образ организации</a:t>
            </a:r>
          </a:p>
          <a:p>
            <a:pPr lvl="0">
              <a:spcAft>
                <a:spcPts val="1200"/>
              </a:spcAft>
            </a:pPr>
            <a:r>
              <a:rPr lang="ru-RU" dirty="0" smtClean="0"/>
              <a:t>Планирование маркетинговых мероприятий</a:t>
            </a:r>
          </a:p>
          <a:p>
            <a:pPr lvl="0">
              <a:spcAft>
                <a:spcPts val="1200"/>
              </a:spcAft>
            </a:pPr>
            <a:r>
              <a:rPr lang="ru-RU" dirty="0" smtClean="0"/>
              <a:t>Сценарии реализации маркетинговой стратегии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Анализ внешней среды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Дополнительное образование детей и взрослых:</a:t>
            </a:r>
          </a:p>
          <a:p>
            <a:r>
              <a:rPr lang="ru-RU" sz="2800" dirty="0" smtClean="0"/>
              <a:t>Департамент образования ЯО</a:t>
            </a:r>
          </a:p>
          <a:p>
            <a:r>
              <a:rPr lang="ru-RU" sz="2800" dirty="0" smtClean="0"/>
              <a:t>Департамент по физической культуре, спорту и молодежной политике ЯО</a:t>
            </a:r>
          </a:p>
          <a:p>
            <a:r>
              <a:rPr lang="ru-RU" sz="2800" dirty="0" smtClean="0"/>
              <a:t>Департамент культуры ЯО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algn="ctr">
              <a:buNone/>
            </a:pPr>
            <a:r>
              <a:rPr lang="ru-RU" sz="2400" dirty="0" smtClean="0"/>
              <a:t>Межведомственный календарь массовых мероприятий с участием обучающихся образовательных организаций, учреждений культуры, спорта и молодежной политики Ярославской области</a:t>
            </a:r>
            <a:endParaRPr lang="ru-RU" sz="2400" dirty="0"/>
          </a:p>
        </p:txBody>
      </p:sp>
      <p:pic>
        <p:nvPicPr>
          <p:cNvPr id="16386" name="Picture 2" descr="https://investments.academic.ru/pictures/investments/img1992003_faktoryi_ryinka_tru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743200"/>
            <a:ext cx="1845903" cy="1771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Анализ внешней среды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Общие тенденции развития дополнительного образования детей  в Российской Федерации:</a:t>
            </a:r>
          </a:p>
          <a:p>
            <a:pPr lvl="0" fontAlgn="base"/>
            <a:r>
              <a:rPr lang="ru-RU" sz="2400" b="1" dirty="0" smtClean="0"/>
              <a:t>наиболее востребованными </a:t>
            </a:r>
            <a:r>
              <a:rPr lang="ru-RU" sz="2400" dirty="0" smtClean="0"/>
              <a:t>являются дополнительные общеобразовательные программы, реализация которых нацелена на </a:t>
            </a:r>
            <a:r>
              <a:rPr lang="ru-RU" sz="2400" b="1" dirty="0" smtClean="0"/>
              <a:t>спортивное и эстетическое развитие ребенка</a:t>
            </a:r>
            <a:r>
              <a:rPr lang="ru-RU" sz="2400" dirty="0" smtClean="0"/>
              <a:t>;</a:t>
            </a:r>
          </a:p>
          <a:p>
            <a:pPr lvl="0" fontAlgn="base"/>
            <a:r>
              <a:rPr lang="ru-RU" sz="2400" dirty="0" smtClean="0"/>
              <a:t>дополнительные общеобразовательные программы </a:t>
            </a:r>
            <a:r>
              <a:rPr lang="ru-RU" sz="2400" b="1" dirty="0" smtClean="0"/>
              <a:t>туристско-краеведческого, естественнонаучного и социально-педагогического профиля </a:t>
            </a:r>
            <a:r>
              <a:rPr lang="ru-RU" sz="2400" dirty="0" smtClean="0"/>
              <a:t>вызывают </a:t>
            </a:r>
            <a:r>
              <a:rPr lang="ru-RU" sz="2400" b="1" dirty="0" smtClean="0"/>
              <a:t>меньший интерес </a:t>
            </a:r>
            <a:r>
              <a:rPr lang="ru-RU" sz="2400" dirty="0" smtClean="0"/>
              <a:t>родителей и обучающихся, но при этом </a:t>
            </a:r>
            <a:r>
              <a:rPr lang="ru-RU" sz="2400" b="1" dirty="0" smtClean="0"/>
              <a:t>являются социально-значимыми</a:t>
            </a:r>
          </a:p>
          <a:p>
            <a:pPr fontAlgn="base"/>
            <a:r>
              <a:rPr lang="ru-RU" sz="2400" dirty="0" smtClean="0"/>
              <a:t>Запрос государства </a:t>
            </a:r>
            <a:r>
              <a:rPr lang="ru-RU" sz="2400" b="1" dirty="0" smtClean="0"/>
              <a:t>– восполнение дефицита в технической и естественнонаучной направленностях </a:t>
            </a:r>
            <a:r>
              <a:rPr lang="ru-RU" sz="2400" dirty="0" smtClean="0"/>
              <a:t>дополнительного образования детей</a:t>
            </a:r>
          </a:p>
          <a:p>
            <a:pPr fontAlgn="base"/>
            <a:r>
              <a:rPr lang="ru-RU" sz="2400" dirty="0" smtClean="0"/>
              <a:t>Реализация  </a:t>
            </a:r>
            <a:r>
              <a:rPr lang="ru-RU" sz="2400" b="1" dirty="0" smtClean="0"/>
              <a:t>дополнительного образования в рамках организации отдыха детей и их оздоровления</a:t>
            </a:r>
          </a:p>
          <a:p>
            <a:pPr lvl="0" fontAlgn="base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Анализ внутренней среды организации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ГОУ ДО ЯО ЦДЮТурЭк - </a:t>
            </a:r>
            <a:r>
              <a:rPr lang="ru-RU" sz="2400" b="1" dirty="0" smtClean="0"/>
              <a:t>региональный ресурсный центр  </a:t>
            </a:r>
            <a:r>
              <a:rPr lang="ru-RU" sz="2400" dirty="0" smtClean="0"/>
              <a:t>(РРЦ) департамента образования ЯО по  направлениям </a:t>
            </a:r>
            <a:r>
              <a:rPr lang="ru-RU" sz="2400" b="1" dirty="0" smtClean="0"/>
              <a:t>«Развитие детско-юношеского туризма»</a:t>
            </a:r>
            <a:r>
              <a:rPr lang="ru-RU" sz="2400" dirty="0" smtClean="0"/>
              <a:t>  и </a:t>
            </a:r>
            <a:r>
              <a:rPr lang="ru-RU" sz="2400" b="1" dirty="0" smtClean="0"/>
              <a:t>«Патриотическое воспитание детей»</a:t>
            </a:r>
          </a:p>
          <a:p>
            <a:pPr algn="just"/>
            <a:r>
              <a:rPr lang="ru-RU" sz="2400" b="1" dirty="0" smtClean="0"/>
              <a:t>Осуществляет деятельность по 4 направленностям: </a:t>
            </a:r>
            <a:r>
              <a:rPr lang="ru-RU" sz="2400" dirty="0" err="1" smtClean="0"/>
              <a:t>туристко-краеведческая</a:t>
            </a:r>
            <a:r>
              <a:rPr lang="ru-RU" sz="2400" dirty="0" smtClean="0"/>
              <a:t>, физкультурно-спортивная, социально-педагогическая, естественнонаучная </a:t>
            </a:r>
          </a:p>
          <a:p>
            <a:pPr algn="just"/>
            <a:r>
              <a:rPr lang="ru-RU" sz="2400" b="1" dirty="0" smtClean="0"/>
              <a:t>Высококвалифицированный кадровый состав</a:t>
            </a:r>
          </a:p>
          <a:p>
            <a:r>
              <a:rPr lang="ru-RU" sz="2400" dirty="0" smtClean="0"/>
              <a:t>Учреждение принимает  </a:t>
            </a:r>
            <a:r>
              <a:rPr lang="ru-RU" sz="2400" b="1" dirty="0" smtClean="0"/>
              <a:t>участие в реализации областных целевых программ:</a:t>
            </a:r>
          </a:p>
          <a:p>
            <a:pPr lvl="1"/>
            <a:r>
              <a:rPr lang="ru-RU" sz="2000" dirty="0" smtClean="0"/>
              <a:t>«Семья и дети </a:t>
            </a:r>
            <a:r>
              <a:rPr lang="ru-RU" sz="2000" dirty="0" err="1" smtClean="0"/>
              <a:t>Ярославии</a:t>
            </a:r>
            <a:r>
              <a:rPr lang="ru-RU" sz="2000" dirty="0" smtClean="0"/>
              <a:t>» на 2016-2020 годы»;</a:t>
            </a:r>
          </a:p>
          <a:p>
            <a:pPr lvl="1"/>
            <a:r>
              <a:rPr lang="ru-RU" sz="2000" dirty="0" smtClean="0"/>
              <a:t>«Патриотическое воспитание и допризывная подготовка граждан РФ, проживающих на территории Ярославской области на 2016-2020 годы».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Описание ситуационного положения учреждения на рынке образовательных услуг, оценка его сильных и слабых позиций</a:t>
            </a:r>
            <a:endParaRPr lang="ru-RU" sz="36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Позиция учреждения в региональной системе дополнительного образования</a:t>
            </a:r>
          </a:p>
          <a:p>
            <a:r>
              <a:rPr lang="ru-RU" sz="2400" b="1" dirty="0" smtClean="0"/>
              <a:t>Круг партнерских отношений. Опыт межведомственного и межуровневого взаимодействия</a:t>
            </a:r>
          </a:p>
          <a:p>
            <a:r>
              <a:rPr lang="ru-RU" sz="2400" dirty="0" smtClean="0"/>
              <a:t>Опыт участия в инновационной деятельности (ФИП, РИП)</a:t>
            </a:r>
          </a:p>
          <a:p>
            <a:r>
              <a:rPr lang="ru-RU" sz="2400" b="1" dirty="0" smtClean="0"/>
              <a:t>Участие в деятельности региональных координационных советов</a:t>
            </a:r>
          </a:p>
          <a:p>
            <a:r>
              <a:rPr lang="ru-RU" sz="2400" dirty="0" smtClean="0"/>
              <a:t>Опыт участия в конкурсном движении (участие в реализации грантов МО РФ, достижения в конкурсах профессионального мастерства)</a:t>
            </a:r>
          </a:p>
          <a:p>
            <a:endParaRPr lang="ru-RU" sz="2400" dirty="0" smtClean="0"/>
          </a:p>
          <a:p>
            <a:pPr algn="ctr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Проведен 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SWOT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анализ</a:t>
            </a:r>
            <a:r>
              <a:rPr lang="ru-RU" sz="2600" dirty="0" smtClean="0"/>
              <a:t>: сильные и слабые стороны, возможности, угрозы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Планирование маркетинговых мероприятий</a:t>
            </a:r>
            <a:endParaRPr lang="ru-RU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Приоритетный проект «Доступное дополнительное образование для детей»:</a:t>
            </a:r>
          </a:p>
          <a:p>
            <a:r>
              <a:rPr lang="ru-RU" sz="2200" b="1" dirty="0" smtClean="0"/>
              <a:t>механизмы сетевого взаимодействия </a:t>
            </a:r>
            <a:r>
              <a:rPr lang="ru-RU" sz="2200" dirty="0" smtClean="0"/>
              <a:t>образовательных организаций разных типов</a:t>
            </a:r>
          </a:p>
          <a:p>
            <a:r>
              <a:rPr lang="ru-RU" sz="2200" dirty="0" smtClean="0"/>
              <a:t>сформированы механизмы и </a:t>
            </a:r>
            <a:r>
              <a:rPr lang="ru-RU" sz="2200" b="1" dirty="0" smtClean="0"/>
              <a:t>условия для обеспечения детям из сельской местност</a:t>
            </a:r>
            <a:r>
              <a:rPr lang="ru-RU" sz="2200" dirty="0" smtClean="0"/>
              <a:t>и доступа к </a:t>
            </a:r>
            <a:r>
              <a:rPr lang="ru-RU" sz="2200" b="1" dirty="0" smtClean="0"/>
              <a:t>современным и вариативным дополнительным общеобразовательным программам</a:t>
            </a:r>
          </a:p>
          <a:p>
            <a:r>
              <a:rPr lang="ru-RU" sz="2200" dirty="0" smtClean="0"/>
              <a:t>функционирует </a:t>
            </a:r>
            <a:r>
              <a:rPr lang="ru-RU" sz="2200" b="1" dirty="0" smtClean="0"/>
              <a:t>общедоступный информационный портал </a:t>
            </a:r>
            <a:r>
              <a:rPr lang="ru-RU" sz="2200" dirty="0" smtClean="0"/>
              <a:t>с региональными и муниципальными сегментами </a:t>
            </a:r>
            <a:r>
              <a:rPr lang="ru-RU" sz="2200" b="1" dirty="0" smtClean="0"/>
              <a:t>по дополнительным общеобразовательным программам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Планирование маркетинговых мероприятий</a:t>
            </a:r>
            <a:endParaRPr lang="ru-RU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«Программа развития воспитания в Ярославской области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 2017 – 2020 гг.»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(постановление Правительства ЯО №363-п от  3 мая 2017 года)</a:t>
            </a:r>
          </a:p>
          <a:p>
            <a:r>
              <a:rPr lang="ru-RU" sz="2400" dirty="0" smtClean="0"/>
              <a:t>поддержка семейного воспитания</a:t>
            </a:r>
          </a:p>
          <a:p>
            <a:r>
              <a:rPr lang="ru-RU" sz="2400" b="1" dirty="0" smtClean="0"/>
              <a:t>гражданско-патриотическое воспитание</a:t>
            </a:r>
          </a:p>
          <a:p>
            <a:r>
              <a:rPr lang="ru-RU" sz="2400" dirty="0" smtClean="0"/>
              <a:t>приобщение детей к культурному наследию</a:t>
            </a:r>
          </a:p>
          <a:p>
            <a:r>
              <a:rPr lang="ru-RU" sz="2400" b="1" dirty="0" smtClean="0"/>
              <a:t> физическое развитие и культура здоровья</a:t>
            </a:r>
          </a:p>
          <a:p>
            <a:r>
              <a:rPr lang="ru-RU" sz="2400" dirty="0" smtClean="0"/>
              <a:t>профессиональное самоопределение</a:t>
            </a:r>
          </a:p>
          <a:p>
            <a:r>
              <a:rPr lang="ru-RU" sz="2400" b="1" dirty="0" smtClean="0"/>
              <a:t>экологическое воспитание</a:t>
            </a:r>
          </a:p>
          <a:p>
            <a:pPr algn="just"/>
            <a:r>
              <a:rPr lang="ru-RU" sz="2400" dirty="0" smtClean="0"/>
              <a:t>формирование ценностного отношения и интереса к культурно-историческому прошлому родного края</a:t>
            </a:r>
          </a:p>
          <a:p>
            <a:pPr algn="just"/>
            <a:r>
              <a:rPr lang="ru-RU" sz="2400" b="1" dirty="0" smtClean="0"/>
              <a:t>уважения к национальным традициям</a:t>
            </a:r>
            <a:endParaRPr lang="ru-RU" sz="2400" dirty="0" smtClean="0"/>
          </a:p>
          <a:p>
            <a:pPr algn="just"/>
            <a:r>
              <a:rPr lang="ru-RU" sz="2400" dirty="0" smtClean="0"/>
              <a:t> стремления к реализации активной гражданской позиции в социальной практике</a:t>
            </a:r>
          </a:p>
          <a:p>
            <a:pPr algn="just"/>
            <a:r>
              <a:rPr lang="ru-RU" sz="2400" b="1" dirty="0" smtClean="0"/>
              <a:t>позитивного отношения к патриотическим ценностям, исполнению гражданского долга</a:t>
            </a:r>
            <a:endParaRPr lang="ru-RU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1017</Words>
  <PresentationFormat>Экран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С. А. Паршина,  зам. директора ГОУ ДО ЯО ЦДЮТурЭк по информационно-методической работе</vt:lpstr>
      <vt:lpstr>Цель маркетинговой стратегии </vt:lpstr>
      <vt:lpstr>Этапы разработки маркетинговой стратегии </vt:lpstr>
      <vt:lpstr>Анализ внешней среды</vt:lpstr>
      <vt:lpstr>Анализ внешней среды</vt:lpstr>
      <vt:lpstr>Анализ внутренней среды организации</vt:lpstr>
      <vt:lpstr>Описание ситуационного положения учреждения на рынке образовательных услуг, оценка его сильных и слабых позиций</vt:lpstr>
      <vt:lpstr>Планирование маркетинговых мероприятий</vt:lpstr>
      <vt:lpstr>Планирование маркетинговых мероприятий</vt:lpstr>
      <vt:lpstr>Планирование маркетинговых мероприятий</vt:lpstr>
      <vt:lpstr>Направления маркетинговой стратегии</vt:lpstr>
      <vt:lpstr>Слайд 12</vt:lpstr>
      <vt:lpstr>Направления маркетинговой стратегии</vt:lpstr>
      <vt:lpstr>Направления маркетинговой стратегии</vt:lpstr>
      <vt:lpstr>Направления маркетинговой стратегии</vt:lpstr>
      <vt:lpstr>Направления маркетинговой стратегии</vt:lpstr>
      <vt:lpstr>Направления маркетинговой стратегии</vt:lpstr>
      <vt:lpstr>Направления маркетинговой стратегии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образовательных практик организаций отдыха детей и их оздоровления  "Смена мечты»</dc:title>
  <dc:creator>Svetlana</dc:creator>
  <cp:lastModifiedBy>Svetlana</cp:lastModifiedBy>
  <cp:revision>45</cp:revision>
  <dcterms:created xsi:type="dcterms:W3CDTF">2018-10-09T07:17:18Z</dcterms:created>
  <dcterms:modified xsi:type="dcterms:W3CDTF">2018-10-12T13:42:41Z</dcterms:modified>
</cp:coreProperties>
</file>