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2" r:id="rId6"/>
    <p:sldId id="259" r:id="rId7"/>
    <p:sldId id="275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4BC4A-E003-4742-9FA3-255E3037D96D}" type="datetimeFigureOut">
              <a:rPr lang="ru-RU" smtClean="0"/>
              <a:pPr/>
              <a:t>13.05.2015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95BA4-5811-481B-98E9-317D509E3E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95BA4-5811-481B-98E9-317D509E3E51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153400" cy="1470025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Система межведомственного взаимодействия в сфере детского туризма в Ярославской области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57200"/>
            <a:ext cx="8077200" cy="1752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Координационный совет по развитию детского туризма в Ярославской области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447800" y="4572000"/>
            <a:ext cx="73152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Астафьева Светлана Викторовна,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заместитель директора департамента образования  Ярославской области</a:t>
            </a: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61722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 мая 2015 года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Развитие музеев образовательных организаций региона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10600" cy="2057400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2013 – 2015 год </a:t>
            </a:r>
            <a:r>
              <a:rPr lang="ru-RU" sz="2000" dirty="0" smtClean="0"/>
              <a:t>- областной конкурс программ развития музеев</a:t>
            </a: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30 образовательных организаций </a:t>
            </a:r>
            <a:r>
              <a:rPr lang="ru-RU" sz="2000" dirty="0" smtClean="0"/>
              <a:t>– дипломантов конкурса получили субсидии на реализацию программ развития музеев в объёме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2 млн.600 тыс. руб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 l="23000" t="12444" r="18500" b="28000"/>
          <a:stretch>
            <a:fillRect/>
          </a:stretch>
        </p:blipFill>
        <p:spPr bwMode="auto">
          <a:xfrm>
            <a:off x="685800" y="2667000"/>
            <a:ext cx="7543800" cy="405813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Областной профильный лагерь «Школа юного экскурсовода»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4419600"/>
            <a:ext cx="8763000" cy="152399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2 года реализации</a:t>
            </a:r>
          </a:p>
          <a:p>
            <a:r>
              <a:rPr lang="ru-RU" sz="2800" dirty="0" smtClean="0"/>
              <a:t>участники - 130 обучающихся из 16 муниципальных районов области</a:t>
            </a:r>
            <a:endParaRPr lang="ru-RU" sz="2800" dirty="0"/>
          </a:p>
        </p:txBody>
      </p:sp>
      <p:pic>
        <p:nvPicPr>
          <p:cNvPr id="21506" name="Picture 2" descr="http://cs625531.vk.me/v625531270/2e19c/2lfHsEUX6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111" y="1676400"/>
            <a:ext cx="3430339" cy="2286000"/>
          </a:xfrm>
          <a:prstGeom prst="rect">
            <a:avLst/>
          </a:prstGeom>
          <a:noFill/>
        </p:spPr>
      </p:pic>
      <p:pic>
        <p:nvPicPr>
          <p:cNvPr id="21508" name="Picture 4" descr="http://cs621222.vk.me/v621222646/1ff95/ROXAsKCFuuc.jpg"/>
          <p:cNvPicPr>
            <a:picLocks noChangeAspect="1" noChangeArrowheads="1"/>
          </p:cNvPicPr>
          <p:nvPr/>
        </p:nvPicPr>
        <p:blipFill>
          <a:blip r:embed="rId3" cstate="print"/>
          <a:srcRect l="6667"/>
          <a:stretch>
            <a:fillRect/>
          </a:stretch>
        </p:blipFill>
        <p:spPr bwMode="auto">
          <a:xfrm>
            <a:off x="0" y="1676400"/>
            <a:ext cx="2844800" cy="2286000"/>
          </a:xfrm>
          <a:prstGeom prst="rect">
            <a:avLst/>
          </a:prstGeom>
          <a:noFill/>
        </p:spPr>
      </p:pic>
      <p:pic>
        <p:nvPicPr>
          <p:cNvPr id="21510" name="Picture 6" descr="http://cs623122.vk.me/v623122646/2d7c7/hovH9L7mAeQ.jpg"/>
          <p:cNvPicPr>
            <a:picLocks noChangeAspect="1" noChangeArrowheads="1"/>
          </p:cNvPicPr>
          <p:nvPr/>
        </p:nvPicPr>
        <p:blipFill>
          <a:blip r:embed="rId4" cstate="print"/>
          <a:srcRect r="9579" b="7704"/>
          <a:stretch>
            <a:fillRect/>
          </a:stretch>
        </p:blipFill>
        <p:spPr bwMode="auto">
          <a:xfrm>
            <a:off x="6172200" y="1676400"/>
            <a:ext cx="2971800" cy="2275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Межрегиональный культурно-познавательный туристический проект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«Узоры городов России»</a:t>
            </a:r>
            <a:endParaRPr lang="ru-RU" sz="4000" dirty="0"/>
          </a:p>
        </p:txBody>
      </p:sp>
      <p:pic>
        <p:nvPicPr>
          <p:cNvPr id="4" name="Picture 2" descr="C:\Обмен\Русский север 2014\DSC083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191000"/>
            <a:ext cx="3657600" cy="244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Обмен\Русский север 2014\DSC08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76400"/>
            <a:ext cx="3657600" cy="24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Обмен\Русский север 2014\DSC08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191001"/>
            <a:ext cx="365142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Обмен\Русский север 2014\DSC083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3657600" cy="2438400"/>
          </a:xfrm>
          <a:prstGeom prst="rect">
            <a:avLst/>
          </a:prstGeom>
          <a:noFill/>
          <a:ln w="9525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</a:rPr>
              <a:t>Детско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–семейный образовательный межрегиональный слет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</a:rPr>
              <a:t>«Мое Рыбинское море»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9906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2014 год. Участники - 5 команд муниципальных районов Ярославской и Вологодской областей</a:t>
            </a:r>
            <a:endParaRPr lang="ru-RU" dirty="0"/>
          </a:p>
        </p:txBody>
      </p:sp>
      <p:pic>
        <p:nvPicPr>
          <p:cNvPr id="26626" name="Picture 2" descr="D:\foto\img\7.jpg"/>
          <p:cNvPicPr>
            <a:picLocks noChangeAspect="1" noChangeArrowheads="1"/>
          </p:cNvPicPr>
          <p:nvPr/>
        </p:nvPicPr>
        <p:blipFill>
          <a:blip r:embed="rId3"/>
          <a:srcRect l="7681"/>
          <a:stretch>
            <a:fillRect/>
          </a:stretch>
        </p:blipFill>
        <p:spPr bwMode="auto">
          <a:xfrm>
            <a:off x="0" y="2971800"/>
            <a:ext cx="2819400" cy="236220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6628" name="Picture 4" descr="D:\foto\img\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2971800"/>
            <a:ext cx="3124200" cy="2340253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26630" name="Picture 6" descr="D:\foto\img\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19400" y="2971800"/>
            <a:ext cx="3200400" cy="2370636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К 70-летию Победы в Великой Отечественной войне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Международный проект «Поезд Победы»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Участники -  275 обучающихся </a:t>
            </a:r>
            <a:r>
              <a:rPr lang="ru-RU" dirty="0" smtClean="0"/>
              <a:t>образовательных организаций Ярославской области, победителей муниципальных, региональных, всероссийских олимпиад, конкурсов, конференций, соревнований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Организаторы проекта </a:t>
            </a:r>
            <a:r>
              <a:rPr lang="ru-RU" dirty="0" smtClean="0"/>
              <a:t>- департамент образования ЯО и агентство по туризму ЯО</a:t>
            </a: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Маршрут проекта </a:t>
            </a:r>
            <a:r>
              <a:rPr lang="ru-RU" dirty="0" smtClean="0"/>
              <a:t>проходит через города Воинской Славы: Смоленск, Брест и Минск</a:t>
            </a:r>
          </a:p>
          <a:p>
            <a:endParaRPr lang="ru-RU" dirty="0"/>
          </a:p>
        </p:txBody>
      </p:sp>
      <p:pic>
        <p:nvPicPr>
          <p:cNvPr id="4" name="Рисунок 3" descr="2343_original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581400" y="5693823"/>
            <a:ext cx="5334000" cy="11641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Проекты Министерства культуры Российской Федерации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1905000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1200 детей и подростков </a:t>
            </a:r>
            <a:r>
              <a:rPr lang="ru-RU" sz="2800" dirty="0" smtClean="0"/>
              <a:t>области 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2013-2014 годах </a:t>
            </a:r>
            <a:r>
              <a:rPr lang="ru-RU" sz="2800" dirty="0" smtClean="0"/>
              <a:t>совершили образовательные экскурсии в Санкт-Петербург, Казань, Москву, Владимир, Суздаль, усадьбу «Ясная Поляна» и республику Крым.</a:t>
            </a:r>
          </a:p>
          <a:p>
            <a:endParaRPr lang="ru-RU" sz="2800" dirty="0"/>
          </a:p>
        </p:txBody>
      </p:sp>
      <p:pic>
        <p:nvPicPr>
          <p:cNvPr id="28674" name="Picture 2" descr="C:\Новый ПК\фото\2014_Тула Ясная поляна\IMG_1458.JPG"/>
          <p:cNvPicPr>
            <a:picLocks noChangeAspect="1" noChangeArrowheads="1"/>
          </p:cNvPicPr>
          <p:nvPr/>
        </p:nvPicPr>
        <p:blipFill>
          <a:blip r:embed="rId2" cstate="print"/>
          <a:srcRect l="8643" t="4145" r="4577" b="4133"/>
          <a:stretch>
            <a:fillRect/>
          </a:stretch>
        </p:blipFill>
        <p:spPr bwMode="auto">
          <a:xfrm>
            <a:off x="381000" y="3276600"/>
            <a:ext cx="4037428" cy="3200400"/>
          </a:xfrm>
          <a:prstGeom prst="rect">
            <a:avLst/>
          </a:prstGeom>
          <a:noFill/>
        </p:spPr>
      </p:pic>
      <p:pic>
        <p:nvPicPr>
          <p:cNvPr id="28675" name="Picture 3" descr="C:\Новый ПК\фото\2014_Тула Ясная поляна\IMG_13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196" y="3276600"/>
            <a:ext cx="4267358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РРЦ ДО ЯО по направлению</a:t>
            </a:r>
            <a:b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 «Развитие детского и юношеского туризма»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sz="2800" dirty="0" smtClean="0"/>
              <a:t>Приказом департамента образования Ярославской области от 18.02.2014 № 94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ГОУ ЯО «Центр детского и юношеского туризма и экскурсий»</a:t>
            </a:r>
            <a:r>
              <a:rPr lang="ru-RU" sz="2800" dirty="0" smtClean="0"/>
              <a:t> был присвоен статус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регионального ресурсного центра </a:t>
            </a:r>
            <a:r>
              <a:rPr lang="ru-RU" sz="2800" dirty="0" smtClean="0"/>
              <a:t>по направлению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«Развитие детского и юношеского туризма»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358775" algn="just"/>
            <a:r>
              <a:rPr lang="ru-RU" sz="2800" dirty="0" smtClean="0"/>
              <a:t>5 специализированных организаций дополнительного образования детей</a:t>
            </a:r>
          </a:p>
          <a:p>
            <a:pPr marL="0" indent="358775"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532 объединения </a:t>
            </a:r>
            <a:r>
              <a:rPr lang="ru-RU" sz="2800" dirty="0" smtClean="0"/>
              <a:t>туристско-краеведческой направленности</a:t>
            </a:r>
          </a:p>
          <a:p>
            <a:pPr marL="0" indent="358775" algn="just"/>
            <a:r>
              <a:rPr lang="ru-RU" sz="2800" dirty="0" smtClean="0"/>
              <a:t>около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16 тысяч детей и подростков</a:t>
            </a:r>
          </a:p>
          <a:p>
            <a:pPr marL="0" indent="358775" algn="just"/>
            <a:r>
              <a:rPr lang="ru-RU" sz="2800" dirty="0" smtClean="0"/>
              <a:t>разработаны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554 маршрута походов </a:t>
            </a:r>
            <a:r>
              <a:rPr lang="ru-RU" sz="2800" dirty="0" smtClean="0"/>
              <a:t>во всех муниципальных районах региона</a:t>
            </a:r>
          </a:p>
          <a:p>
            <a:pPr marL="0" indent="358775" algn="just"/>
            <a:r>
              <a:rPr lang="ru-RU" sz="2800" dirty="0" smtClean="0"/>
              <a:t>в 2014 году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6580 детей и подростков совершили туристские походы</a:t>
            </a:r>
            <a:r>
              <a:rPr lang="ru-RU" sz="2800" dirty="0" smtClean="0"/>
              <a:t>,  из них 2811 чел.- за пределы Ярославской области</a:t>
            </a:r>
          </a:p>
          <a:p>
            <a:pPr marL="0" indent="358775"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211 школьников </a:t>
            </a:r>
            <a:r>
              <a:rPr lang="ru-RU" sz="2800" dirty="0" smtClean="0"/>
              <a:t>награждены значками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«Юный турист России» </a:t>
            </a:r>
            <a:r>
              <a:rPr lang="ru-RU" sz="2800" dirty="0" smtClean="0"/>
              <a:t>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«Турист России»</a:t>
            </a:r>
          </a:p>
          <a:p>
            <a:pPr marL="0" indent="358775" algn="just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В 2014 году </a:t>
            </a:r>
            <a:r>
              <a:rPr lang="ru-RU" sz="2800" dirty="0" smtClean="0"/>
              <a:t>в детском слёт по туризму приняли участие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264 обучающихся </a:t>
            </a:r>
            <a:r>
              <a:rPr lang="ru-RU" sz="2800" dirty="0" smtClean="0"/>
              <a:t>образовательных организаций области.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ru-RU" sz="2900" b="1" dirty="0" smtClean="0">
                <a:solidFill>
                  <a:schemeClr val="tx2">
                    <a:lumMod val="50000"/>
                  </a:schemeClr>
                </a:solidFill>
              </a:rPr>
              <a:t>«Готов к Труду и Обороне!»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 l="23000" t="10667" r="5500" b="14667"/>
          <a:stretch>
            <a:fillRect/>
          </a:stretch>
        </p:blipFill>
        <p:spPr bwMode="auto">
          <a:xfrm>
            <a:off x="152400" y="1219200"/>
            <a:ext cx="8763000" cy="514749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228600"/>
            <a:ext cx="8610600" cy="6096000"/>
          </a:xfrm>
        </p:spPr>
        <p:txBody>
          <a:bodyPr>
            <a:normAutofit/>
          </a:bodyPr>
          <a:lstStyle/>
          <a:p>
            <a:pPr indent="15875" algn="ctr">
              <a:buNone/>
            </a:pPr>
            <a:r>
              <a:rPr lang="ru-RU" sz="2800" dirty="0" smtClean="0"/>
              <a:t>2013 год - региональная инновационная площадка департамента образования Ярославкой области</a:t>
            </a:r>
          </a:p>
          <a:p>
            <a:pPr indent="15875" algn="ctr">
              <a:buNone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«Механизмы взаимодействия учреждений общего и дополнительного образования по организации внеурочной деятельности обучающихся»</a:t>
            </a:r>
          </a:p>
          <a:p>
            <a:pPr>
              <a:buNone/>
            </a:pPr>
            <a:r>
              <a:rPr lang="ru-RU" sz="2800" b="1" dirty="0" smtClean="0"/>
              <a:t>Разработаны программы внеурочной деятельности:</a:t>
            </a:r>
          </a:p>
          <a:p>
            <a:r>
              <a:rPr lang="ru-RU" sz="2800" dirty="0" smtClean="0"/>
              <a:t>«Школа путешествий»</a:t>
            </a:r>
          </a:p>
          <a:p>
            <a:r>
              <a:rPr lang="ru-RU" sz="2800" dirty="0" smtClean="0"/>
              <a:t>«Юные историки-краеведы»</a:t>
            </a:r>
          </a:p>
          <a:p>
            <a:r>
              <a:rPr lang="ru-RU" sz="2800" dirty="0" smtClean="0"/>
              <a:t>«Литературное краеведение»</a:t>
            </a:r>
          </a:p>
          <a:p>
            <a:r>
              <a:rPr lang="ru-RU" sz="2800" dirty="0" smtClean="0"/>
              <a:t>«Активисты школьного музея»</a:t>
            </a:r>
          </a:p>
          <a:p>
            <a:r>
              <a:rPr lang="ru-RU" sz="2800" dirty="0" smtClean="0"/>
              <a:t>«Юные туристы»</a:t>
            </a:r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4" name="Рисунок 3" descr="Город, в котором.JPG"/>
          <p:cNvPicPr>
            <a:picLocks noChangeAspect="1"/>
          </p:cNvPicPr>
          <p:nvPr/>
        </p:nvPicPr>
        <p:blipFill>
          <a:blip r:embed="rId2" cstate="print"/>
          <a:srcRect t="8571" r="13571"/>
          <a:stretch>
            <a:fillRect/>
          </a:stretch>
        </p:blipFill>
        <p:spPr bwMode="auto">
          <a:xfrm>
            <a:off x="5418137" y="3200400"/>
            <a:ext cx="36496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2286000"/>
            <a:ext cx="8229600" cy="182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i="1" dirty="0" smtClean="0">
                <a:solidFill>
                  <a:schemeClr val="tx2">
                    <a:lumMod val="75000"/>
                  </a:schemeClr>
                </a:solidFill>
              </a:rPr>
              <a:t>Благодарю за внимание!</a:t>
            </a:r>
            <a:endParaRPr lang="ru-RU" sz="5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Взаимодействие в сфере детского и юношеского туризма в регионе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1242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Департамент образования ЯО</a:t>
            </a:r>
          </a:p>
          <a:p>
            <a:r>
              <a:rPr lang="ru-RU" sz="2800" dirty="0" smtClean="0"/>
              <a:t>Агентство по туризму ЯО</a:t>
            </a:r>
          </a:p>
          <a:p>
            <a:r>
              <a:rPr lang="ru-RU" sz="2800" dirty="0" smtClean="0"/>
              <a:t>Департамент культуры ЯО</a:t>
            </a:r>
          </a:p>
          <a:p>
            <a:r>
              <a:rPr lang="ru-RU" sz="2800" dirty="0" smtClean="0"/>
              <a:t>Главное управление МЧС России по ЯО</a:t>
            </a:r>
          </a:p>
          <a:p>
            <a:r>
              <a:rPr lang="ru-RU" sz="2800" dirty="0" smtClean="0"/>
              <a:t>УМВД России по ЯО</a:t>
            </a:r>
          </a:p>
          <a:p>
            <a:r>
              <a:rPr lang="ru-RU" sz="2800" dirty="0" smtClean="0"/>
              <a:t>Агентство по делам молодёжи области</a:t>
            </a:r>
            <a:endParaRPr lang="ru-RU" sz="28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81000" y="4648200"/>
            <a:ext cx="84582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Подготовка специалистов для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туристической индустрии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sz="2800" dirty="0" smtClean="0"/>
              <a:t>3 Высших учебных заведения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11</a:t>
            </a:r>
            <a:r>
              <a:rPr kumimoji="0" lang="ru-RU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организаций системы НПО и СПО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Финансирование  проектов детского  туризма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3230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ОЦП «Патриотическое воспитание граждан Российской Федерации, проживающих на территории Ярославской области»</a:t>
            </a:r>
          </a:p>
          <a:p>
            <a:r>
              <a:rPr lang="ru-RU" sz="2800" dirty="0" smtClean="0"/>
              <a:t>ОЦП «Развитие туризма и отдыха в Ярославской области</a:t>
            </a:r>
          </a:p>
          <a:p>
            <a:r>
              <a:rPr lang="ru-RU" sz="2800" dirty="0" smtClean="0"/>
              <a:t>ВЦП «Образование»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7334250" cy="1797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800" b="1" dirty="0" smtClean="0">
                <a:solidFill>
                  <a:schemeClr val="tx2">
                    <a:lumMod val="75000"/>
                  </a:schemeClr>
                </a:solidFill>
              </a:rPr>
              <a:t>Областная патриотическая туристско-краеведческая экспедиция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Содержимое 3"/>
          <p:cNvSpPr>
            <a:spLocks noGrp="1"/>
          </p:cNvSpPr>
          <p:nvPr>
            <p:ph idx="1"/>
          </p:nvPr>
        </p:nvSpPr>
        <p:spPr>
          <a:xfrm>
            <a:off x="285750" y="2428875"/>
            <a:ext cx="8572500" cy="3714750"/>
          </a:xfrm>
        </p:spPr>
        <p:txBody>
          <a:bodyPr rtlCol="0">
            <a:normAutofit fontScale="92500"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Участники экспедиции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 дети и подростки в возрасте  8 – 18 лет; участие – личное</a:t>
            </a: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Объекты э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кспедиции: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100 музеев Ярославской области (</a:t>
            </a:r>
            <a:r>
              <a:rPr lang="ru-RU" i="1" dirty="0"/>
              <a:t>федеральные, государственные, муниципальные, корпоративные, частные музеи,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43 сертифицированных музея образовательных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организаций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64 маршрута однодневных туристских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походов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ru-RU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58000" y="285750"/>
            <a:ext cx="2214563" cy="2286000"/>
            <a:chOff x="1741" y="7379"/>
            <a:chExt cx="7522" cy="6948"/>
          </a:xfrm>
        </p:grpSpPr>
        <p:pic>
          <p:nvPicPr>
            <p:cNvPr id="5126" name="Picture 3" descr="map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93" y="7379"/>
              <a:ext cx="5970" cy="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7" name="Picture 4" descr="1189516385abdgQ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1" y="10979"/>
              <a:ext cx="2872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71406" y="1500174"/>
            <a:ext cx="6882718" cy="67710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38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«Моя Родина - Ярославия»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Тематические экскурсионные образовательные маршруты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428625" y="1671638"/>
            <a:ext cx="8501063" cy="4400550"/>
          </a:xfrm>
        </p:spPr>
        <p:txBody>
          <a:bodyPr/>
          <a:lstStyle/>
          <a:p>
            <a:pPr eaLnBrk="1" hangingPunct="1"/>
            <a:r>
              <a:rPr lang="ru-RU" smtClean="0"/>
              <a:t>«Чудеса науки и техники»</a:t>
            </a:r>
          </a:p>
          <a:p>
            <a:pPr eaLnBrk="1" hangingPunct="1"/>
            <a:r>
              <a:rPr lang="ru-RU" smtClean="0"/>
              <a:t>«Отчизны верные сыны»</a:t>
            </a:r>
          </a:p>
          <a:p>
            <a:pPr eaLnBrk="1" hangingPunct="1"/>
            <a:r>
              <a:rPr lang="ru-RU" smtClean="0"/>
              <a:t>«Этнографический калейдоскоп»</a:t>
            </a:r>
          </a:p>
          <a:p>
            <a:pPr eaLnBrk="1" hangingPunct="1"/>
            <a:r>
              <a:rPr lang="ru-RU" smtClean="0"/>
              <a:t>«Природные богатства родного края»</a:t>
            </a:r>
          </a:p>
          <a:p>
            <a:pPr eaLnBrk="1" hangingPunct="1"/>
            <a:r>
              <a:rPr lang="ru-RU" smtClean="0"/>
              <a:t>«Ярославль и ярославцы в годы Великой Отечественной войны»</a:t>
            </a:r>
          </a:p>
          <a:p>
            <a:pPr eaLnBrk="1" hangingPunct="1"/>
            <a:r>
              <a:rPr lang="ru-RU" smtClean="0"/>
              <a:t>«Ярославский край в истории Руси»</a:t>
            </a: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786563" y="1643063"/>
            <a:ext cx="1928812" cy="1928812"/>
            <a:chOff x="1741" y="7379"/>
            <a:chExt cx="7522" cy="6948"/>
          </a:xfrm>
        </p:grpSpPr>
        <p:pic>
          <p:nvPicPr>
            <p:cNvPr id="12293" name="Picture 3" descr="map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BEBEB"/>
                </a:clrFrom>
                <a:clrTo>
                  <a:srgbClr val="EBEBEB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93" y="7379"/>
              <a:ext cx="5970" cy="6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4" name="Picture 4" descr="1189516385abdgQ6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41" y="10979"/>
              <a:ext cx="2872" cy="3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Квест-игра по объектам экспедиции  «Мы помним! Мы гордимся!»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733801"/>
            <a:ext cx="8610600" cy="23621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Игровые площадки:</a:t>
            </a:r>
          </a:p>
          <a:p>
            <a:r>
              <a:rPr lang="ru-RU" sz="2400" dirty="0" smtClean="0"/>
              <a:t> Музей Боевой Славы г.Ярославль</a:t>
            </a:r>
          </a:p>
          <a:p>
            <a:r>
              <a:rPr lang="ru-RU" sz="2400" dirty="0" smtClean="0"/>
              <a:t>Музей МОУ СОШ№36 г.Ярославль</a:t>
            </a:r>
          </a:p>
          <a:p>
            <a:r>
              <a:rPr lang="ru-RU" sz="2400" dirty="0" smtClean="0"/>
              <a:t>Музей ГОУ СПО ЯО «Техникум пищевой промышленности»</a:t>
            </a:r>
          </a:p>
          <a:p>
            <a:pPr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Участники игры</a:t>
            </a:r>
            <a:r>
              <a:rPr lang="ru-RU" sz="2400" dirty="0" smtClean="0"/>
              <a:t> – 173 школьника Ярославской области</a:t>
            </a:r>
          </a:p>
        </p:txBody>
      </p:sp>
      <p:pic>
        <p:nvPicPr>
          <p:cNvPr id="5124" name="Picture 4" descr="http://cs623928.vk.me/v623928646/2d036/TgzU5EhV4YI.jpg"/>
          <p:cNvPicPr>
            <a:picLocks noChangeAspect="1" noChangeArrowheads="1"/>
          </p:cNvPicPr>
          <p:nvPr/>
        </p:nvPicPr>
        <p:blipFill>
          <a:blip r:embed="rId2" cstate="print"/>
          <a:srcRect r="9512" b="13217"/>
          <a:stretch>
            <a:fillRect/>
          </a:stretch>
        </p:blipFill>
        <p:spPr bwMode="auto">
          <a:xfrm>
            <a:off x="76200" y="1524000"/>
            <a:ext cx="2979234" cy="2142958"/>
          </a:xfrm>
          <a:prstGeom prst="rect">
            <a:avLst/>
          </a:prstGeom>
          <a:noFill/>
        </p:spPr>
      </p:pic>
      <p:pic>
        <p:nvPicPr>
          <p:cNvPr id="9" name="Picture 2" descr="http://cs623928.vk.me/v623928646/2d03f/_hVqt01w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2895600" cy="2171701"/>
          </a:xfrm>
          <a:prstGeom prst="rect">
            <a:avLst/>
          </a:prstGeom>
          <a:noFill/>
        </p:spPr>
      </p:pic>
      <p:pic>
        <p:nvPicPr>
          <p:cNvPr id="10" name="Рисунок 7" descr="IMG_434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524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Подведение итогов  экспедиции</a:t>
            </a:r>
          </a:p>
        </p:txBody>
      </p:sp>
      <p:pic>
        <p:nvPicPr>
          <p:cNvPr id="6147" name="Picture 2" descr="C:\Documents and Settings\Учитель\Рабочий стол\Знаки_все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8248" b="25819"/>
          <a:stretch>
            <a:fillRect/>
          </a:stretch>
        </p:blipFill>
        <p:spPr bwMode="auto">
          <a:xfrm>
            <a:off x="71438" y="1857375"/>
            <a:ext cx="33575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86125" y="1714500"/>
            <a:ext cx="564356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b="1" dirty="0">
                <a:solidFill>
                  <a:srgbClr val="E68900"/>
                </a:solidFill>
                <a:latin typeface="+mn-lt"/>
              </a:rPr>
              <a:t>Золотой знак – </a:t>
            </a:r>
            <a:endParaRPr lang="en-US" sz="3200" b="1" dirty="0">
              <a:solidFill>
                <a:srgbClr val="E68900"/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	</a:t>
            </a:r>
            <a:r>
              <a:rPr lang="ru-RU" sz="3200" dirty="0">
                <a:latin typeface="+mn-lt"/>
              </a:rPr>
              <a:t>не менее 35 </a:t>
            </a:r>
            <a:r>
              <a:rPr lang="ru-RU" sz="3200" dirty="0" smtClean="0"/>
              <a:t>баллов</a:t>
            </a:r>
            <a:r>
              <a:rPr lang="ru-RU" sz="3200" dirty="0" smtClean="0">
                <a:latin typeface="+mn-lt"/>
              </a:rPr>
              <a:t> </a:t>
            </a:r>
            <a:endParaRPr lang="ru-RU" sz="3200" dirty="0">
              <a:latin typeface="+mn-lt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Серебряный знак – </a:t>
            </a:r>
            <a:endParaRPr 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	</a:t>
            </a:r>
            <a:r>
              <a:rPr lang="ru-RU" sz="3200" dirty="0">
                <a:latin typeface="+mn-lt"/>
              </a:rPr>
              <a:t>не менее 25 </a:t>
            </a:r>
            <a:r>
              <a:rPr lang="ru-RU" sz="3200" dirty="0" smtClean="0">
                <a:latin typeface="+mn-lt"/>
              </a:rPr>
              <a:t>баллов</a:t>
            </a:r>
            <a:endParaRPr lang="ru-RU" sz="3200" dirty="0">
              <a:latin typeface="+mn-lt"/>
            </a:endParaRPr>
          </a:p>
          <a:p>
            <a:pPr marL="457200" indent="-4572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Бронзовы</a:t>
            </a:r>
            <a:r>
              <a:rPr lang="ru-RU" sz="3200" b="1" dirty="0" err="1">
                <a:solidFill>
                  <a:schemeClr val="accent6">
                    <a:lumMod val="50000"/>
                  </a:schemeClr>
                </a:solidFill>
                <a:latin typeface="+mn-lt"/>
              </a:rPr>
              <a:t>й</a:t>
            </a: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знак – 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  <a:p>
            <a:pPr marL="457200" indent="-457200">
              <a:spcBef>
                <a:spcPct val="20000"/>
              </a:spcBef>
              <a:defRPr/>
            </a:pPr>
            <a:r>
              <a:rPr lang="en-US" sz="3200" dirty="0">
                <a:latin typeface="+mn-lt"/>
              </a:rPr>
              <a:t>		</a:t>
            </a:r>
            <a:r>
              <a:rPr lang="ru-RU" sz="3200" dirty="0">
                <a:latin typeface="+mn-lt"/>
              </a:rPr>
              <a:t>не менее 15 </a:t>
            </a:r>
            <a:r>
              <a:rPr lang="ru-RU" sz="3200" dirty="0" smtClean="0">
                <a:latin typeface="+mn-lt"/>
              </a:rPr>
              <a:t>баллов</a:t>
            </a:r>
            <a:r>
              <a:rPr lang="ru-RU" sz="3200" dirty="0" smtClean="0"/>
              <a:t> </a:t>
            </a:r>
            <a:r>
              <a:rPr lang="ru-RU" sz="2800" dirty="0">
                <a:latin typeface="+mn-lt"/>
              </a:rPr>
              <a:t>	</a:t>
            </a:r>
            <a:r>
              <a:rPr lang="ru-RU" sz="3200" dirty="0">
                <a:latin typeface="+mn-lt"/>
              </a:rPr>
              <a:t>	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C:\Documents and Settings\Учитель\Рабочий стол\Россия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3658">
            <a:off x="3175" y="1214438"/>
            <a:ext cx="8997950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Прямоугольник 5"/>
          <p:cNvSpPr>
            <a:spLocks noChangeArrowheads="1"/>
          </p:cNvSpPr>
          <p:nvPr/>
        </p:nvSpPr>
        <p:spPr bwMode="auto">
          <a:xfrm>
            <a:off x="214313" y="214313"/>
            <a:ext cx="871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Департамент образования Ярославской области</a:t>
            </a:r>
            <a:br>
              <a:rPr lang="ru-RU" b="1"/>
            </a:br>
            <a:r>
              <a:rPr lang="ru-RU" b="1"/>
              <a:t>ГОУ ЯО «Центр детского и юношеского туризма и экскурсий»</a:t>
            </a:r>
            <a:br>
              <a:rPr lang="ru-RU" b="1"/>
            </a:b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928670"/>
            <a:ext cx="8501122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000" b="1" spc="50" dirty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Патриотическая экспедиция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071810"/>
            <a:ext cx="8501122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800" b="1" dirty="0">
                <a:ln w="1841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«Моя Родина – РОССИЯ»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Музеи образовательных организаций Ярославской области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/>
              <a:t>В образовательных организациях Ярославской области действуют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203 сертифицированных музея</a:t>
            </a:r>
            <a:r>
              <a:rPr lang="ru-RU" sz="2400" dirty="0" smtClean="0"/>
              <a:t>,</a:t>
            </a:r>
          </a:p>
          <a:p>
            <a:pPr marL="0" indent="0" algn="ctr">
              <a:buNone/>
            </a:pPr>
            <a:r>
              <a:rPr lang="ru-RU" sz="2400" dirty="0" smtClean="0"/>
              <a:t> что составляет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36 %</a:t>
            </a:r>
            <a:r>
              <a:rPr lang="ru-RU" sz="2400" dirty="0" smtClean="0"/>
              <a:t> от числа образовательных организаций региона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1000" y="3276600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5 музеев</a:t>
            </a:r>
            <a:r>
              <a:rPr lang="ru-RU" sz="2000" dirty="0" smtClean="0"/>
              <a:t> -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призёры Всероссийского конкурса</a:t>
            </a:r>
            <a:r>
              <a:rPr lang="ru-RU" sz="2000" dirty="0" smtClean="0"/>
              <a:t> на лучшую организацию образовательно-просветительской деятельности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«Музей  образовательного учреждения - развивающая среда интеграции основного и дополнительного образования детей»</a:t>
            </a:r>
          </a:p>
        </p:txBody>
      </p:sp>
      <p:pic>
        <p:nvPicPr>
          <p:cNvPr id="6" name="Picture 2" descr="C:\Новый ПК\фото\Для презентации\mdPX4oKUffY.jpg"/>
          <p:cNvPicPr>
            <a:picLocks noChangeAspect="1" noChangeArrowheads="1"/>
          </p:cNvPicPr>
          <p:nvPr/>
        </p:nvPicPr>
        <p:blipFill>
          <a:blip r:embed="rId2" cstate="print"/>
          <a:srcRect l="23919"/>
          <a:stretch>
            <a:fillRect/>
          </a:stretch>
        </p:blipFill>
        <p:spPr bwMode="auto">
          <a:xfrm>
            <a:off x="381000" y="3200400"/>
            <a:ext cx="3657600" cy="320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671</Words>
  <PresentationFormat>Экран (4:3)</PresentationFormat>
  <Paragraphs>89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Система межведомственного взаимодействия в сфере детского туризма в Ярославской области</vt:lpstr>
      <vt:lpstr>Взаимодействие в сфере детского и юношеского туризма в регионе</vt:lpstr>
      <vt:lpstr>Финансирование  проектов детского  туризма</vt:lpstr>
      <vt:lpstr>Областная патриотическая туристско-краеведческая экспедиция </vt:lpstr>
      <vt:lpstr>Тематические экскурсионные образовательные маршруты</vt:lpstr>
      <vt:lpstr>Квест-игра по объектам экспедиции  «Мы помним! Мы гордимся!»</vt:lpstr>
      <vt:lpstr>Подведение итогов  экспедиции</vt:lpstr>
      <vt:lpstr>Слайд 8</vt:lpstr>
      <vt:lpstr>Музеи образовательных организаций Ярославской области</vt:lpstr>
      <vt:lpstr>Развитие музеев образовательных организаций региона</vt:lpstr>
      <vt:lpstr>Областной профильный лагерь «Школа юного экскурсовода»</vt:lpstr>
      <vt:lpstr>Межрегиональный культурно-познавательный туристический проект «Узоры городов России»</vt:lpstr>
      <vt:lpstr>Детско–семейный образовательный межрегиональный слет  «Мое Рыбинское море» </vt:lpstr>
      <vt:lpstr>К 70-летию Победы в Великой Отечественной войне</vt:lpstr>
      <vt:lpstr>Проекты Министерства культуры Российской Федерации </vt:lpstr>
      <vt:lpstr>РРЦ ДО ЯО по направлению  «Развитие детского и юношеского туризма»</vt:lpstr>
      <vt:lpstr>«Готов к Труду и Обороне!»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межведомственного взаимодействия в сфере детского туризма в Ярославской области</dc:title>
  <dc:creator>Svetlana</dc:creator>
  <cp:lastModifiedBy>Svetlana</cp:lastModifiedBy>
  <cp:revision>37</cp:revision>
  <dcterms:created xsi:type="dcterms:W3CDTF">2015-05-12T11:04:39Z</dcterms:created>
  <dcterms:modified xsi:type="dcterms:W3CDTF">2015-05-13T07:37:15Z</dcterms:modified>
</cp:coreProperties>
</file>