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68" r:id="rId3"/>
    <p:sldId id="269" r:id="rId4"/>
    <p:sldId id="258" r:id="rId5"/>
    <p:sldId id="270" r:id="rId6"/>
    <p:sldId id="259" r:id="rId7"/>
    <p:sldId id="256" r:id="rId8"/>
    <p:sldId id="263" r:id="rId9"/>
    <p:sldId id="271" r:id="rId10"/>
    <p:sldId id="262" r:id="rId11"/>
    <p:sldId id="260" r:id="rId12"/>
    <p:sldId id="272" r:id="rId13"/>
    <p:sldId id="26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2052-B1A6-42D9-B74E-C438B0A1BD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85B1-E91C-4EEE-8068-7BFD142241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200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 ходе реализации межрегионального культурно-познавательного проекта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«Узоры городов России»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2015 году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38200" y="5791200"/>
            <a:ext cx="7924800" cy="609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19 ноября 2015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533400" y="30480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Координационный совет по развитию детского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туризма </a:t>
            </a:r>
            <a:endParaRPr kumimoji="0" lang="ru-RU" sz="20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Ярославской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625826.vk.me/v625826748/2bc59/GmEKAr2YBiE.jpg"/>
          <p:cNvPicPr>
            <a:picLocks noChangeAspect="1" noChangeArrowheads="1"/>
          </p:cNvPicPr>
          <p:nvPr/>
        </p:nvPicPr>
        <p:blipFill>
          <a:blip r:embed="rId2"/>
          <a:srcRect l="7053" t="4233" r="5492" b="2633"/>
          <a:stretch>
            <a:fillRect/>
          </a:stretch>
        </p:blipFill>
        <p:spPr bwMode="auto">
          <a:xfrm>
            <a:off x="4696691" y="3657600"/>
            <a:ext cx="4294909" cy="3048000"/>
          </a:xfrm>
          <a:prstGeom prst="rect">
            <a:avLst/>
          </a:prstGeom>
          <a:noFill/>
        </p:spPr>
      </p:pic>
      <p:pic>
        <p:nvPicPr>
          <p:cNvPr id="3" name="Picture 2" descr="http://cs625826.vk.me/v625826748/2bce9/K2Vnf7LXg9I.jpg"/>
          <p:cNvPicPr>
            <a:picLocks noChangeAspect="1" noChangeArrowheads="1"/>
          </p:cNvPicPr>
          <p:nvPr/>
        </p:nvPicPr>
        <p:blipFill>
          <a:blip r:embed="rId3"/>
          <a:srcRect l="14089" b="6867"/>
          <a:stretch>
            <a:fillRect/>
          </a:stretch>
        </p:blipFill>
        <p:spPr bwMode="auto">
          <a:xfrm>
            <a:off x="304800" y="3626461"/>
            <a:ext cx="4267200" cy="3079139"/>
          </a:xfrm>
          <a:prstGeom prst="rect">
            <a:avLst/>
          </a:prstGeom>
          <a:noFill/>
        </p:spPr>
      </p:pic>
      <p:pic>
        <p:nvPicPr>
          <p:cNvPr id="19460" name="Picture 4" descr="http://cs625826.vk.me/v625826748/2bcaa/reUwcEBT3-4.jpg"/>
          <p:cNvPicPr>
            <a:picLocks noChangeAspect="1" noChangeArrowheads="1"/>
          </p:cNvPicPr>
          <p:nvPr/>
        </p:nvPicPr>
        <p:blipFill>
          <a:blip r:embed="rId4"/>
          <a:srcRect l="8454" t="12700" r="4194" b="6867"/>
          <a:stretch>
            <a:fillRect/>
          </a:stretch>
        </p:blipFill>
        <p:spPr bwMode="auto">
          <a:xfrm>
            <a:off x="3609474" y="152400"/>
            <a:ext cx="5458326" cy="3345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3505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Фестиваль народного творчества</a:t>
            </a:r>
          </a:p>
          <a:p>
            <a:pPr algn="ctr"/>
            <a:r>
              <a:rPr lang="ru-RU" sz="3600" b="1" dirty="0" smtClean="0"/>
              <a:t>«Узоры Деда Мороза»</a:t>
            </a:r>
          </a:p>
          <a:p>
            <a:pPr algn="ctr"/>
            <a:r>
              <a:rPr lang="ru-RU" sz="2800" dirty="0" smtClean="0"/>
              <a:t>2015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реализации проекта…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1"/>
            <a:ext cx="8610600" cy="28194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2015 год </a:t>
            </a:r>
            <a:r>
              <a:rPr lang="ru-RU" dirty="0" smtClean="0"/>
              <a:t>-  выделены </a:t>
            </a:r>
            <a:r>
              <a:rPr lang="ru-RU" b="1" dirty="0" smtClean="0"/>
              <a:t>бюджетные ассигнования </a:t>
            </a:r>
            <a:r>
              <a:rPr lang="ru-RU" dirty="0" smtClean="0"/>
              <a:t>на реализацию проекта</a:t>
            </a:r>
          </a:p>
          <a:p>
            <a:pPr>
              <a:buNone/>
            </a:pPr>
            <a:r>
              <a:rPr lang="ru-RU" b="1" dirty="0" smtClean="0"/>
              <a:t>Планируется:</a:t>
            </a:r>
          </a:p>
          <a:p>
            <a:r>
              <a:rPr lang="ru-RU" dirty="0" smtClean="0"/>
              <a:t>участие ярославских школьников в программах </a:t>
            </a:r>
            <a:r>
              <a:rPr lang="ru-RU" b="1" dirty="0" smtClean="0"/>
              <a:t>Костромской области </a:t>
            </a:r>
            <a:r>
              <a:rPr lang="ru-RU" i="1" dirty="0" smtClean="0"/>
              <a:t>(декабрь)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8284"/>
            <a:ext cx="1143000" cy="12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развитии проекта…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Снижение   стоимости участия в проекте </a:t>
            </a:r>
            <a:r>
              <a:rPr lang="ru-RU" dirty="0" smtClean="0"/>
              <a:t>за счет разработки альтернативных программ пребывания, предполагающих </a:t>
            </a:r>
            <a:r>
              <a:rPr lang="ru-RU" b="1" dirty="0" smtClean="0"/>
              <a:t>использование в качестве мест размещения </a:t>
            </a:r>
            <a:r>
              <a:rPr lang="ru-RU" dirty="0" smtClean="0"/>
              <a:t>групп школьников </a:t>
            </a:r>
            <a:r>
              <a:rPr lang="ru-RU" b="1" dirty="0" smtClean="0"/>
              <a:t>детских экскурсионно-туристских баз, общежитий образовательных организаций, </a:t>
            </a:r>
            <a:r>
              <a:rPr lang="ru-RU" dirty="0" smtClean="0"/>
              <a:t>а также </a:t>
            </a:r>
            <a:r>
              <a:rPr lang="ru-RU" b="1" dirty="0" smtClean="0"/>
              <a:t>использование ресурсов музеев </a:t>
            </a:r>
            <a:r>
              <a:rPr lang="ru-RU" dirty="0" smtClean="0"/>
              <a:t>образовательных организаций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Организация</a:t>
            </a:r>
            <a:r>
              <a:rPr lang="ru-RU" b="1" dirty="0" smtClean="0"/>
              <a:t> межрегиональных детских событийных мероприятий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8284"/>
            <a:ext cx="1143000" cy="12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Фестиваль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«Узоры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Ярославии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06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Место проведения </a:t>
            </a:r>
            <a:r>
              <a:rPr lang="ru-RU" dirty="0" smtClean="0"/>
              <a:t>– г. Ярославль</a:t>
            </a:r>
          </a:p>
          <a:p>
            <a:r>
              <a:rPr lang="ru-RU" b="1" dirty="0" smtClean="0"/>
              <a:t>Сроки проведения </a:t>
            </a:r>
            <a:r>
              <a:rPr lang="ru-RU" dirty="0" smtClean="0"/>
              <a:t>– 25-26 ноября 2015 г. </a:t>
            </a:r>
          </a:p>
          <a:p>
            <a:r>
              <a:rPr lang="ru-RU" b="1" dirty="0" smtClean="0"/>
              <a:t>Участники </a:t>
            </a:r>
            <a:r>
              <a:rPr lang="ru-RU" dirty="0" smtClean="0"/>
              <a:t>– обучающиеся образовательных организаций из регионов – участников проекта «Узоры городов России»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b="1" dirty="0" smtClean="0"/>
              <a:t>В программе Фестиваля:</a:t>
            </a:r>
          </a:p>
          <a:p>
            <a:pPr lvl="0"/>
            <a:r>
              <a:rPr lang="ru-RU" dirty="0" smtClean="0"/>
              <a:t>Конкурс презентаций художественного ремесла или народного творчества своего региона</a:t>
            </a:r>
          </a:p>
          <a:p>
            <a:pPr lvl="0"/>
            <a:r>
              <a:rPr lang="ru-RU" dirty="0" smtClean="0"/>
              <a:t>Конкурс «Юные мастера»</a:t>
            </a:r>
          </a:p>
          <a:p>
            <a:pPr lvl="0"/>
            <a:r>
              <a:rPr lang="ru-RU" dirty="0" smtClean="0"/>
              <a:t>Встречи с мастерами народных промыслов и  ремесел</a:t>
            </a:r>
          </a:p>
          <a:p>
            <a:pPr lvl="0"/>
            <a:r>
              <a:rPr lang="ru-RU" dirty="0" smtClean="0"/>
              <a:t>Подведение итогов работы </a:t>
            </a:r>
            <a:r>
              <a:rPr lang="ru-RU" dirty="0" err="1" smtClean="0"/>
              <a:t>очно-заочной</a:t>
            </a:r>
            <a:r>
              <a:rPr lang="ru-RU" dirty="0" smtClean="0"/>
              <a:t>  «Школы юного экскурсовода»</a:t>
            </a:r>
          </a:p>
          <a:p>
            <a:pPr lvl="0"/>
            <a:r>
              <a:rPr lang="ru-RU" dirty="0" smtClean="0"/>
              <a:t>Экскурсионная и </a:t>
            </a:r>
            <a:r>
              <a:rPr lang="ru-RU" dirty="0" err="1" smtClean="0"/>
              <a:t>досуговая</a:t>
            </a:r>
            <a:r>
              <a:rPr lang="ru-RU" dirty="0" smtClean="0"/>
              <a:t> программа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143000" cy="12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838200" y="3429000"/>
            <a:ext cx="76962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i="1" dirty="0" smtClean="0"/>
              <a:t>Благодарим  за внимание!</a:t>
            </a:r>
          </a:p>
        </p:txBody>
      </p:sp>
      <p:pic>
        <p:nvPicPr>
          <p:cNvPr id="5" name="Picture 2" descr="http://onlinevologda.ru.images.1c-bitrix-cdn.ru/upload/iblock/57a/57a2746d5561e12409414b55a908a3f2.png?143853798646199"/>
          <p:cNvPicPr>
            <a:picLocks noChangeAspect="1" noChangeArrowheads="1"/>
          </p:cNvPicPr>
          <p:nvPr/>
        </p:nvPicPr>
        <p:blipFill>
          <a:blip r:embed="rId2"/>
          <a:srcRect b="15044"/>
          <a:stretch>
            <a:fillRect/>
          </a:stretch>
        </p:blipFill>
        <p:spPr bwMode="auto">
          <a:xfrm>
            <a:off x="2362200" y="381000"/>
            <a:ext cx="4724400" cy="2799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86836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 истории проекта…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06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Старт проекта </a:t>
            </a:r>
            <a:r>
              <a:rPr lang="ru-RU" dirty="0" smtClean="0"/>
              <a:t>– 2013 год</a:t>
            </a:r>
          </a:p>
          <a:p>
            <a:r>
              <a:rPr lang="ru-RU" b="1" dirty="0" smtClean="0"/>
              <a:t>Инициатор проекта </a:t>
            </a:r>
            <a:r>
              <a:rPr lang="ru-RU" dirty="0" smtClean="0"/>
              <a:t>– Вологодская область</a:t>
            </a:r>
          </a:p>
          <a:p>
            <a:r>
              <a:rPr lang="ru-RU" b="1" dirty="0" smtClean="0"/>
              <a:t>Регионы – участники проекта</a:t>
            </a:r>
            <a:r>
              <a:rPr lang="ru-RU" dirty="0" smtClean="0"/>
              <a:t>: Московская, Вологодская, Костромская, Нижегородская, Ивановская, Владимирская и </a:t>
            </a:r>
            <a:r>
              <a:rPr lang="ru-RU" b="1" dirty="0" smtClean="0"/>
              <a:t>Ярославская области</a:t>
            </a:r>
            <a:r>
              <a:rPr lang="ru-RU" dirty="0" smtClean="0"/>
              <a:t>. С 2014 года - Комитет по туризму и гостиничному хозяйству города Москвы</a:t>
            </a:r>
          </a:p>
          <a:p>
            <a:r>
              <a:rPr lang="ru-RU" dirty="0" smtClean="0"/>
              <a:t>Проект «Узоры городов России» </a:t>
            </a:r>
            <a:r>
              <a:rPr lang="ru-RU" b="1" dirty="0" smtClean="0"/>
              <a:t>вошел в  перечень мероприятий ОЦП </a:t>
            </a:r>
            <a:r>
              <a:rPr lang="ru-RU" dirty="0" smtClean="0"/>
              <a:t>«Развитие туризма в Ярославской области» на 2011 - 2015 гг.</a:t>
            </a:r>
          </a:p>
          <a:p>
            <a:endParaRPr lang="ru-RU" dirty="0"/>
          </a:p>
        </p:txBody>
      </p:sp>
      <p:pic>
        <p:nvPicPr>
          <p:cNvPr id="5122" name="Picture 2" descr="http://onlinevologda.ru.images.1c-bitrix-cdn.ru/upload/iblock/57a/57a2746d5561e12409414b55a908a3f2.png?143853798646199"/>
          <p:cNvPicPr>
            <a:picLocks noChangeAspect="1" noChangeArrowheads="1"/>
          </p:cNvPicPr>
          <p:nvPr/>
        </p:nvPicPr>
        <p:blipFill>
          <a:blip r:embed="rId2"/>
          <a:srcRect b="15044"/>
          <a:stretch>
            <a:fillRect/>
          </a:stretch>
        </p:blipFill>
        <p:spPr bwMode="auto">
          <a:xfrm>
            <a:off x="6186486" y="0"/>
            <a:ext cx="295751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090" t="9878" r="19874" b="25211"/>
          <a:stretch>
            <a:fillRect/>
          </a:stretch>
        </p:blipFill>
        <p:spPr bwMode="auto">
          <a:xfrm>
            <a:off x="304800" y="457200"/>
            <a:ext cx="8534400" cy="51054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Ярославская область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876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Выделены </a:t>
            </a:r>
            <a:r>
              <a:rPr lang="ru-RU" b="1" dirty="0" smtClean="0"/>
              <a:t>бюджетные ассигнования </a:t>
            </a:r>
            <a:r>
              <a:rPr lang="ru-RU" dirty="0" smtClean="0"/>
              <a:t>на реализацию проекта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Координатор проекта </a:t>
            </a:r>
            <a:r>
              <a:rPr lang="ru-RU" dirty="0" smtClean="0"/>
              <a:t>в регионе – Агентство по туризму Ярославской области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Организатор деятельности </a:t>
            </a:r>
            <a:r>
              <a:rPr lang="ru-RU" dirty="0" smtClean="0"/>
              <a:t>по проекту – ГОУ ЯО «Центр детского и юношеского туризма и экскурсий»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95400" cy="14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219200"/>
            <a:ext cx="8610600" cy="4906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 год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разработаны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/>
              <a:t>«</a:t>
            </a:r>
            <a:r>
              <a:rPr lang="ru-RU" sz="2800" b="1" dirty="0" smtClean="0"/>
              <a:t>Единые требования по проектированию туристических услуг в рамках межрегионального проекта «Узоры городов России»</a:t>
            </a:r>
            <a:r>
              <a:rPr lang="ru-RU" sz="2800" dirty="0" smtClean="0"/>
              <a:t>, включающие единые </a:t>
            </a:r>
            <a:r>
              <a:rPr lang="ru-RU" sz="2800" b="1" dirty="0" smtClean="0"/>
              <a:t>требования к туроператорам </a:t>
            </a:r>
            <a:r>
              <a:rPr lang="ru-RU" sz="2800" dirty="0" smtClean="0"/>
              <a:t>(отправляющей и принимающей сторонам) и </a:t>
            </a:r>
            <a:r>
              <a:rPr lang="ru-RU" sz="2800" b="1" dirty="0" err="1" smtClean="0"/>
              <a:t>турпродукту</a:t>
            </a:r>
            <a:r>
              <a:rPr lang="ru-RU" sz="2800" dirty="0" smtClean="0"/>
              <a:t>: </a:t>
            </a:r>
          </a:p>
          <a:p>
            <a:pPr lvl="0" indent="358775">
              <a:buFont typeface="Wingdings" pitchFamily="2" charset="2"/>
              <a:buChar char="§"/>
            </a:pPr>
            <a:r>
              <a:rPr lang="ru-RU" sz="2600" dirty="0" smtClean="0"/>
              <a:t>условиям размещения</a:t>
            </a:r>
          </a:p>
          <a:p>
            <a:pPr lvl="0" indent="358775">
              <a:buFont typeface="Wingdings" pitchFamily="2" charset="2"/>
              <a:buChar char="§"/>
            </a:pPr>
            <a:r>
              <a:rPr lang="ru-RU" sz="2600" dirty="0" smtClean="0"/>
              <a:t>организации питания, медицинского и транспортного обслуживания</a:t>
            </a:r>
          </a:p>
          <a:p>
            <a:pPr lvl="0" indent="358775">
              <a:buFont typeface="Wingdings" pitchFamily="2" charset="2"/>
              <a:buChar char="§"/>
            </a:pPr>
            <a:r>
              <a:rPr lang="ru-RU" sz="2600" dirty="0" smtClean="0"/>
              <a:t>экскурсионным программам</a:t>
            </a:r>
          </a:p>
          <a:p>
            <a:pPr lvl="0" indent="358775">
              <a:buFont typeface="Wingdings" pitchFamily="2" charset="2"/>
              <a:buChar char="§"/>
            </a:pPr>
            <a:r>
              <a:rPr lang="ru-RU" sz="2600" dirty="0" smtClean="0"/>
              <a:t>объектам показа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274638"/>
            <a:ext cx="75438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Рабочая группа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295400" cy="14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реализации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Разработка положения </a:t>
            </a:r>
            <a:r>
              <a:rPr lang="ru-RU" dirty="0" smtClean="0"/>
              <a:t>о реализации проекта в регионе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Определение </a:t>
            </a:r>
            <a:r>
              <a:rPr lang="ru-RU" b="1" dirty="0" smtClean="0"/>
              <a:t>целевой аудитории </a:t>
            </a:r>
            <a:r>
              <a:rPr lang="ru-RU" dirty="0" smtClean="0"/>
              <a:t>участников проекта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Выбор программы </a:t>
            </a:r>
            <a:r>
              <a:rPr lang="ru-RU" dirty="0" smtClean="0"/>
              <a:t>пребывания. Определение</a:t>
            </a:r>
            <a:r>
              <a:rPr lang="ru-RU" b="1" dirty="0" smtClean="0"/>
              <a:t> туроператора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Взаимодействие с туроператором по </a:t>
            </a:r>
            <a:r>
              <a:rPr lang="ru-RU" b="1" dirty="0" smtClean="0"/>
              <a:t>корректировке программы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Формирование группы </a:t>
            </a:r>
            <a:r>
              <a:rPr lang="ru-RU" dirty="0" smtClean="0"/>
              <a:t>участников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Реализация экскурсионной программы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143000" cy="12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Статистика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2014  - 2015 год </a:t>
            </a:r>
            <a:r>
              <a:rPr lang="ru-RU" dirty="0" smtClean="0"/>
              <a:t>– участие в программах Вологодской области</a:t>
            </a:r>
          </a:p>
          <a:p>
            <a:pPr marL="0" indent="15875">
              <a:buNone/>
            </a:pPr>
            <a:r>
              <a:rPr lang="ru-RU" b="1" dirty="0" smtClean="0"/>
              <a:t>Категория участников </a:t>
            </a:r>
            <a:r>
              <a:rPr lang="ru-RU" dirty="0" smtClean="0"/>
              <a:t>– активисты музеев образовательных организаций этнографической направленности</a:t>
            </a:r>
          </a:p>
          <a:p>
            <a:r>
              <a:rPr lang="ru-RU" b="1" dirty="0" smtClean="0"/>
              <a:t>Экскурсионные программы:</a:t>
            </a:r>
          </a:p>
          <a:p>
            <a:pPr>
              <a:buNone/>
            </a:pPr>
            <a:r>
              <a:rPr lang="ru-RU" dirty="0" smtClean="0"/>
              <a:t>8 музеев образовательных учреждений</a:t>
            </a:r>
          </a:p>
          <a:p>
            <a:pPr>
              <a:buNone/>
            </a:pPr>
            <a:r>
              <a:rPr lang="ru-RU" dirty="0" smtClean="0"/>
              <a:t>80 школьников из 6 муниципальных районов области</a:t>
            </a:r>
          </a:p>
          <a:p>
            <a:r>
              <a:rPr lang="ru-RU" b="1" dirty="0" smtClean="0"/>
              <a:t>«Узоры Деда Мороза» </a:t>
            </a:r>
            <a:r>
              <a:rPr lang="ru-RU" dirty="0" smtClean="0"/>
              <a:t>- 7 обучающихся, 2 руководителя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143000" cy="12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Обмен\Русский север 2014\DSC0826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34427" y="0"/>
            <a:ext cx="50252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Обмен\Русский север 2014\DSC08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-1"/>
            <a:ext cx="4953000" cy="3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Обмен\Русский север 2014\DSC08382.JPG"/>
          <p:cNvPicPr>
            <a:picLocks noChangeAspect="1" noChangeArrowheads="1"/>
          </p:cNvPicPr>
          <p:nvPr/>
        </p:nvPicPr>
        <p:blipFill>
          <a:blip r:embed="rId4" cstate="print"/>
          <a:srcRect l="4478" r="4259"/>
          <a:stretch>
            <a:fillRect/>
          </a:stretch>
        </p:blipFill>
        <p:spPr bwMode="auto">
          <a:xfrm>
            <a:off x="4246070" y="3276600"/>
            <a:ext cx="48979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Обмен\Русский север 2014\DSC08346.JPG"/>
          <p:cNvPicPr>
            <a:picLocks noChangeAspect="1" noChangeArrowheads="1"/>
          </p:cNvPicPr>
          <p:nvPr/>
        </p:nvPicPr>
        <p:blipFill>
          <a:blip r:embed="rId5" cstate="print"/>
          <a:srcRect r="4545"/>
          <a:stretch>
            <a:fillRect/>
          </a:stretch>
        </p:blipFill>
        <p:spPr bwMode="auto">
          <a:xfrm>
            <a:off x="-174914" y="3276600"/>
            <a:ext cx="459451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Обмен\Русский север 2014\DSC08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Интерактивная программа «Вологодские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вечёры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4" name="Picture 2" descr="C:\Обмен\Русский север 2014\DSC08314.JPG"/>
          <p:cNvPicPr>
            <a:picLocks noChangeAspect="1" noChangeArrowheads="1"/>
          </p:cNvPicPr>
          <p:nvPr/>
        </p:nvPicPr>
        <p:blipFill>
          <a:blip r:embed="rId3" cstate="print"/>
          <a:srcRect l="2857" r="241"/>
          <a:stretch>
            <a:fillRect/>
          </a:stretch>
        </p:blipFill>
        <p:spPr bwMode="auto">
          <a:xfrm>
            <a:off x="4572000" y="1752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409</Words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О ходе реализации межрегионального культурно-познавательного проекта  «Узоры городов России»  в 2015 году</vt:lpstr>
      <vt:lpstr>Об истории проекта…</vt:lpstr>
      <vt:lpstr>Слайд 3</vt:lpstr>
      <vt:lpstr>Ярославская область</vt:lpstr>
      <vt:lpstr>Слайд 5</vt:lpstr>
      <vt:lpstr>Этапы реализации</vt:lpstr>
      <vt:lpstr>Статистика</vt:lpstr>
      <vt:lpstr>Слайд 8</vt:lpstr>
      <vt:lpstr>Интерактивная программа «Вологодские вечёры»</vt:lpstr>
      <vt:lpstr>Слайд 10</vt:lpstr>
      <vt:lpstr>О реализации проекта…</vt:lpstr>
      <vt:lpstr>О развитии проекта…</vt:lpstr>
      <vt:lpstr>Фестиваль  «Узоры Ярославии»</vt:lpstr>
      <vt:lpstr>Благодарим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 перспективы реализации межрегионального культурно-просветительского проекта  «Узоры городов России»  в Ярославской области 2015 г.</dc:title>
  <dc:creator>Svetlana</dc:creator>
  <cp:lastModifiedBy>Svetlana</cp:lastModifiedBy>
  <cp:revision>32</cp:revision>
  <dcterms:created xsi:type="dcterms:W3CDTF">2015-09-11T09:32:31Z</dcterms:created>
  <dcterms:modified xsi:type="dcterms:W3CDTF">2015-11-18T12:55:53Z</dcterms:modified>
</cp:coreProperties>
</file>