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74" r:id="rId4"/>
    <p:sldId id="261" r:id="rId5"/>
    <p:sldId id="257" r:id="rId6"/>
    <p:sldId id="262" r:id="rId7"/>
    <p:sldId id="259" r:id="rId8"/>
    <p:sldId id="260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Интеллектуальные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А.Б.</c:v>
                </c:pt>
                <c:pt idx="1">
                  <c:v>В.А.</c:v>
                </c:pt>
                <c:pt idx="2">
                  <c:v>К.Н.</c:v>
                </c:pt>
                <c:pt idx="3">
                  <c:v>Т.М.</c:v>
                </c:pt>
                <c:pt idx="4">
                  <c:v>Ш.М.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</c:v>
                </c:pt>
                <c:pt idx="1">
                  <c:v>36</c:v>
                </c:pt>
                <c:pt idx="2">
                  <c:v>53</c:v>
                </c:pt>
                <c:pt idx="3">
                  <c:v>53</c:v>
                </c:pt>
                <c:pt idx="4">
                  <c:v>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Коммуникативные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А.Б.</c:v>
                </c:pt>
                <c:pt idx="1">
                  <c:v>В.А.</c:v>
                </c:pt>
                <c:pt idx="2">
                  <c:v>К.Н.</c:v>
                </c:pt>
                <c:pt idx="3">
                  <c:v>Т.М.</c:v>
                </c:pt>
                <c:pt idx="4">
                  <c:v>Ш.М.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</c:v>
                </c:pt>
                <c:pt idx="1">
                  <c:v>50</c:v>
                </c:pt>
                <c:pt idx="2">
                  <c:v>60</c:v>
                </c:pt>
                <c:pt idx="3">
                  <c:v>60</c:v>
                </c:pt>
                <c:pt idx="4">
                  <c:v>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Регулятивные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А.Б.</c:v>
                </c:pt>
                <c:pt idx="1">
                  <c:v>В.А.</c:v>
                </c:pt>
                <c:pt idx="2">
                  <c:v>К.Н.</c:v>
                </c:pt>
                <c:pt idx="3">
                  <c:v>Т.М.</c:v>
                </c:pt>
                <c:pt idx="4">
                  <c:v>Ш.М.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41</c:v>
                </c:pt>
                <c:pt idx="1">
                  <c:v>41</c:v>
                </c:pt>
                <c:pt idx="2">
                  <c:v>51</c:v>
                </c:pt>
                <c:pt idx="3">
                  <c:v>50</c:v>
                </c:pt>
                <c:pt idx="4">
                  <c:v>51</c:v>
                </c:pt>
              </c:numCache>
            </c:numRef>
          </c:val>
        </c:ser>
        <c:axId val="111997312"/>
        <c:axId val="111998848"/>
      </c:barChart>
      <c:catAx>
        <c:axId val="111997312"/>
        <c:scaling>
          <c:orientation val="minMax"/>
        </c:scaling>
        <c:axPos val="b"/>
        <c:tickLblPos val="nextTo"/>
        <c:crossAx val="111998848"/>
        <c:crosses val="autoZero"/>
        <c:auto val="1"/>
        <c:lblAlgn val="ctr"/>
        <c:lblOffset val="100"/>
      </c:catAx>
      <c:valAx>
        <c:axId val="111998848"/>
        <c:scaling>
          <c:orientation val="minMax"/>
        </c:scaling>
        <c:axPos val="l"/>
        <c:majorGridlines/>
        <c:numFmt formatCode="General" sourceLinked="1"/>
        <c:tickLblPos val="nextTo"/>
        <c:crossAx val="1119973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429684" cy="26717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Подходы к разработке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 мониторинга результатов внеурочной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797152"/>
            <a:ext cx="4968552" cy="99535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МОУ Скалинская ООШ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Н.Д.Беренева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план  внеурочной деятельности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основного  общего образования (5-й класс)МОУ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Скалинской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ООШ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на 2013-2014 учебный год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571612"/>
          <a:ext cx="8143931" cy="433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643206"/>
                <a:gridCol w="1071570"/>
                <a:gridCol w="2428891"/>
              </a:tblGrid>
              <a:tr h="413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Направление деятельности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Формы организации деятельности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Кол-во часов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Социальное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Активисты школьного музея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По договору с 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ЦДЮТур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иЭк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Спортивно-оздоровительное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Юные туристы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По договору с 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ЦДЮТур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иЭк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352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Общеинтеллектуальное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Развитие познавательных способностей учащихся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3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Основы проектной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Общекультурное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Звонкие голоса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47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Духовно-нравственное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Реализуется, через программы ВД «Активисты школьного музея»,  «Юные туристы», классные часы и воспитательную работу школы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4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Итого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школы по ФГОС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совокупности «универсальных учебных действий», обеспечивающих «умение учиться», способность личности к саморазвитию и самосовершенствованию путем сознательного и активного присвоения нового социального опыта.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Стартовые диагностики в 5 классе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«Оценка потребности в достижении»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(оценка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личностных  УУД)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высокий уровень мотивации достижения у всех обучающихся класса;</a:t>
            </a:r>
          </a:p>
          <a:p>
            <a:pPr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Рокича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 "Ценностные ориентации«</a:t>
            </a:r>
          </a:p>
          <a:p>
            <a:pPr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прослеживается система ценностей у каждого ученика,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- 3 человека из 5 в рейтинге ценностных ориентаций ставят на 1 место семейные ценности, на 2 здоровье, на 3 образование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12776"/>
            <a:ext cx="8858280" cy="73661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«Диагностика интеллектуальных, регулятивных и коммуникативных умений и навыков»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(Круглова Н.Ф.);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Примерный набор Контрольно-измерительных инструментов (КИМ)по ВД в 5 классе: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«Шкала оценки потребности в достижении»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(оценка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личностных универсальных учебных действий);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«Диагностика интеллектуальных, регулятивных и коммуникативных умений и навыков»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(Круглова Н.Ф.);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Рокича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"Ценностные ориентации"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Диагностика предметных результатов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Удовлетворенность родителей работой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Удовлетворенность обучающихся работой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Шаги алгоритма в построении программы мониторинга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Выявление интересов детей 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Составление перечня занятий ВД для осуществления выбора (анкета),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Анкетирование (Потребности)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Набор программ ВД, подбор кадров, налаживание  межведомственных связей,  составление  Учебного плана ВД на основе потребностей и запроса.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Подготовка к составлению рабочей программы,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Оценка потребности в достижении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системы ценностей и выявление ценностных ориентаций (сентябрь)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Диагностика интеллектуальных,  регулятивных  коммуникативных умений и навыков (опрос педагогов, конец 1 четверти, конец учебного года)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Корректировка рабочих программ. (осенние каникулы)</a:t>
            </a:r>
          </a:p>
          <a:p>
            <a:pPr lvl="0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Срезовые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предметные диагностики (1 полугодие, конец учебного года)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Наша школа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Директор\P9010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1702" y="1000108"/>
            <a:ext cx="4598330" cy="3268264"/>
          </a:xfrm>
          <a:effectLst>
            <a:softEdge rad="112500"/>
          </a:effectLst>
        </p:spPr>
      </p:pic>
      <p:pic>
        <p:nvPicPr>
          <p:cNvPr id="1028" name="Picture 4" descr="C:\Users\Директор\P9010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00108"/>
            <a:ext cx="4357685" cy="331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Users\Директор\Desktop\С фотоаппарата\100OLYMP\P9010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526321" cy="305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Users\Директор\Desktop\С фотоаппарата\100OLYMP\P9010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643314"/>
            <a:ext cx="4357685" cy="302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enovo\Desktop\синяя флешка\100_1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3212976"/>
            <a:ext cx="4788024" cy="3645024"/>
          </a:xfrm>
          <a:prstGeom prst="rect">
            <a:avLst/>
          </a:prstGeom>
          <a:noFill/>
        </p:spPr>
      </p:pic>
      <p:pic>
        <p:nvPicPr>
          <p:cNvPr id="5" name="Picture 3" descr="C:\Users\Школа\Desktop\фото\начальные классы\img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5220072" cy="3645025"/>
          </a:xfrm>
          <a:prstGeom prst="rect">
            <a:avLst/>
          </a:prstGeom>
          <a:noFill/>
        </p:spPr>
      </p:pic>
      <p:pic>
        <p:nvPicPr>
          <p:cNvPr id="1027" name="Picture 3" descr="C:\Users\Lenovo\Desktop\фото 12-13\лагерь 2013\100_5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04047" cy="3711302"/>
          </a:xfrm>
          <a:prstGeom prst="rect">
            <a:avLst/>
          </a:prstGeom>
          <a:noFill/>
        </p:spPr>
      </p:pic>
      <p:pic>
        <p:nvPicPr>
          <p:cNvPr id="1028" name="Picture 4" descr="C:\Users\Lenovo\Desktop\фото 12-13\фото, видео 9 мая 2013\100_4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42742"/>
            <a:ext cx="4420344" cy="3315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интересов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Самоопределение является ключевой задачей развития в юношеском возрасте.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(Э.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Эриксон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Хевигхерст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Р. Бернс, И.С. Кон, М.Р. Гинзбург, Н.С.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Пряжников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29642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«Карта интересов»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</a:t>
            </a:r>
            <a:r>
              <a:rPr lang="ru-RU" b="1" i="1" dirty="0" smtClean="0"/>
              <a:t>Хотели бы Вы? Нравится ли Вам? Любите ли Вы?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(Ответы: очень нравится, нравится, не знаю, не нравится, очень не нравится)</a:t>
            </a:r>
            <a:endParaRPr lang="ru-RU" dirty="0" smtClean="0"/>
          </a:p>
          <a:p>
            <a:r>
              <a:rPr lang="ru-RU" dirty="0" smtClean="0"/>
              <a:t>Для определения области ваших ведущих интересов предлагается перечень вопросов. Если вы считаете, что вам очень нравится то, о чём спрашивается в вопросе, то в листе ответов в клетке под тем же номером поставьте два плюса (++), если просто нравится — один плюс (+), если не знаете, сомневаетесь — ноль (0), если не нравится — один минус (-), а если очень не нравится — два минуса (—). Отвечай­те на все вопросы, не пропуская ни одного из них. Время заполнения листа не ограничивается.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768997"/>
          </a:xfrm>
        </p:spPr>
        <p:txBody>
          <a:bodyPr>
            <a:normAutofit/>
          </a:bodyPr>
          <a:lstStyle/>
          <a:p>
            <a:pPr marL="514350" lvl="0" indent="-514350" algn="ctr">
              <a:buNone/>
            </a:pPr>
            <a:r>
              <a:rPr lang="ru-RU" sz="2400" b="1" dirty="0" smtClean="0"/>
              <a:t>Вопросы из «Карты интересов</a:t>
            </a:r>
            <a:r>
              <a:rPr lang="ru-RU" sz="2400" b="1" dirty="0" smtClean="0"/>
              <a:t>»</a:t>
            </a:r>
            <a:endParaRPr lang="ru-RU" sz="24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/>
              <a:t>Знакомиться с жизнью растений и животных.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/>
              <a:t>Уроки географии, чтение учебника географии.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/>
              <a:t>Читать художественную или научно-популярную литературу  о геологических экспедициях.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/>
              <a:t>Уроки и учебник анатомии и физиологии человека.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/>
              <a:t>Уроки домоводства или домашние задания по домоводству.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/>
              <a:t>Читать научно-популярную литературу о физических открытиях, о жизни и деятельности выдающихся физиков.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/>
              <a:t>Читать об открытиях в области химии или о жизни и деятельности выдающихся химиков.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/>
              <a:t>Читать технические журналы  «Техника молодёжи», «Сделай сам»,</a:t>
            </a:r>
            <a:br>
              <a:rPr lang="ru-RU" sz="1800" b="1" dirty="0" smtClean="0"/>
            </a:br>
            <a:r>
              <a:rPr lang="ru-RU" sz="1800" b="1" dirty="0" smtClean="0"/>
              <a:t>«Моделист-конструктор» и др.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dirty="0" smtClean="0"/>
              <a:t>Читать статьи  в научно-популярных журналах о достижениях в области электроники и радиотехники. Знакомиться с разными металлами </a:t>
            </a:r>
            <a:r>
              <a:rPr lang="ru-RU" sz="1800" b="1" dirty="0" smtClean="0"/>
              <a:t>и  их </a:t>
            </a:r>
            <a:r>
              <a:rPr lang="ru-RU" sz="1800" b="1" dirty="0" smtClean="0"/>
              <a:t>свойствами.</a:t>
            </a:r>
          </a:p>
          <a:p>
            <a:pPr marL="514350" indent="-514350">
              <a:buFont typeface="+mj-lt"/>
              <a:buAutoNum type="arabicPeriod"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Индивидуальный лист ответов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90676"/>
          <a:ext cx="8186768" cy="375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86"/>
                <a:gridCol w="4000528"/>
                <a:gridCol w="357190"/>
                <a:gridCol w="428628"/>
                <a:gridCol w="428628"/>
                <a:gridCol w="571504"/>
                <a:gridCol w="642942"/>
                <a:gridCol w="500066"/>
                <a:gridCol w="530754"/>
                <a:gridCol w="397942"/>
              </a:tblGrid>
              <a:tr h="33812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marL="204470">
                        <a:spcAft>
                          <a:spcPts val="0"/>
                        </a:spcAft>
                      </a:pPr>
                      <a:r>
                        <a:rPr lang="ru-RU" sz="2000" b="0" spc="-15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Интересы, области деятельности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 gridSpan="6">
                  <a:txBody>
                    <a:bodyPr/>
                    <a:lstStyle/>
                    <a:p>
                      <a:pPr marL="572770">
                        <a:spcAft>
                          <a:spcPts val="0"/>
                        </a:spcAft>
                      </a:pPr>
                      <a:r>
                        <a:rPr lang="ru-RU" sz="2000" b="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№№ вопросов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100330" algn="r">
                        <a:spcAft>
                          <a:spcPts val="0"/>
                        </a:spcAft>
                      </a:pPr>
                      <a:r>
                        <a:rPr lang="ru-RU" sz="2000" b="0" spc="5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115570" algn="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_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30282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Биология, сельское хозяйство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9370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065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4130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117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146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56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spc="-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География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3655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5240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0480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118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147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657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Геология, добыча полезных ископаемых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3655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5240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119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148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28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Медицина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3655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0480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149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450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Лёгкая и пищевая промышленность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3655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5240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92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121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30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Физика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3655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5240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122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151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30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Химия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marL="36830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marL="15240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36</a:t>
                      </a:r>
                      <a:endParaRPr lang="ru-RU" sz="2000" b="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 marL="30480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152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28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Техника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3655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5240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0480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124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153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0850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251"/>
                <a:gridCol w="3167505"/>
                <a:gridCol w="3288748"/>
              </a:tblGrid>
              <a:tr h="607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Направления деятельности по ФГОС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Области деятельности из «Карты интересов»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Интересы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 Запрос родителей 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Духовно-нравственное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Медицина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Литература, филология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История, обществоведение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Спортивно-оздоровительное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Физкультура и спорт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Тарасова М., Белов А.,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Шанько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М.,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Курпашова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Н.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4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Обще интеллектуальное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Электро- и радио техника, связь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Математика, информатика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0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Биология, сельское хоз-во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Геология, добыча пол ископ.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Легкая и пищевая промышл.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Техника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Металлообработка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Деревообработка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Строительство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Транспорт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Авиация и морское дело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Военные специальности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Журналистика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Обществ. деят., управление, социальная служба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Педагогика, образование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Право, юриспруденция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Сфера обслуживания, снабжение, питание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Экономика, менеджмент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Шанько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М.,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Шанько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М., Белов 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Курпашова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Тарасова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Общекультурное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Изобразительное искусство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Сценическое искусство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Вакорин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А.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Курпашова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Н.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1" y="-4"/>
          <a:ext cx="9144000" cy="6858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18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Кол-во детей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900">
                <a:tc rowSpan="11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Спортивно-оздоровительное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Физкультурно-спортивное направление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Волейбол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Футбол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Теннис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Шахматы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Стрельба из пневматической винтовки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Ушу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Дзюдо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Бокс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Борьба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Шашки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rowSpan="6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Общекультурное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направление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Танцевальный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Театральный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Умелые ручки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Мягкая игрушка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Школа дизайна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Общеинтеллектуальное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Предметные кружки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Информатика, компьютерный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Проектная деятельность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74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Духовно-нравственное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Туристско-краеведческие, экологические кружки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Туристский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Краеведческий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Социальное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Техническое творчество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Техническое моделирование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Ремонт компьютеров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 Социально-педагогическое направление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Журналистский (школьная газета)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Развитие творческого мышления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ЮИД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ЮПР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Другие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Велокружок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Ролики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810</Words>
  <Application>Microsoft Office PowerPoint</Application>
  <PresentationFormat>Экран (4:3)</PresentationFormat>
  <Paragraphs>281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Подходы к разработке   Программы мониторинга результатов внеурочной деятельности</vt:lpstr>
      <vt:lpstr>Наша школа</vt:lpstr>
      <vt:lpstr>Слайд 3</vt:lpstr>
      <vt:lpstr>Выявление интересов детей</vt:lpstr>
      <vt:lpstr>Опросник   «Карта интересов» </vt:lpstr>
      <vt:lpstr>Слайд 6</vt:lpstr>
      <vt:lpstr>Индивидуальный лист ответов</vt:lpstr>
      <vt:lpstr>Слайд 8</vt:lpstr>
      <vt:lpstr>Слайд 9</vt:lpstr>
      <vt:lpstr>                        Учебный план  внеурочной деятельности   основного  общего образования (5-й класс)МОУ Скалинской ООШ  на 2013-2014 учебный год  </vt:lpstr>
      <vt:lpstr>Задача школы по ФГОС</vt:lpstr>
      <vt:lpstr> Стартовые диагностики в 5 классе </vt:lpstr>
      <vt:lpstr>  «Диагностика интеллектуальных, регулятивных и коммуникативных умений и навыков» (Круглова Н.Ф.); </vt:lpstr>
      <vt:lpstr> Примерный набор Контрольно-измерительных инструментов (КИМ)по ВД в 5 классе: </vt:lpstr>
      <vt:lpstr>Шаги алгоритма в построении программы мониторинга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Подходы к разработке системы мониторинга результатов внеурочной деятельности</dc:title>
  <dc:creator>Директор</dc:creator>
  <cp:lastModifiedBy>Lenovo</cp:lastModifiedBy>
  <cp:revision>13</cp:revision>
  <dcterms:created xsi:type="dcterms:W3CDTF">2013-11-17T06:56:26Z</dcterms:created>
  <dcterms:modified xsi:type="dcterms:W3CDTF">2013-11-19T05:39:58Z</dcterms:modified>
</cp:coreProperties>
</file>