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7" r:id="rId7"/>
    <p:sldId id="261" r:id="rId8"/>
    <p:sldId id="276" r:id="rId9"/>
    <p:sldId id="275" r:id="rId10"/>
    <p:sldId id="270" r:id="rId11"/>
    <p:sldId id="266" r:id="rId12"/>
    <p:sldId id="277" r:id="rId13"/>
    <p:sldId id="27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41359-3667-4833-90C9-7719D8381C6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B7F8A16-5A45-4D0A-874E-643BC20A379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учащихся </a:t>
          </a:r>
          <a:r>
            <a: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школы </a:t>
          </a:r>
          <a:endParaRPr lang="ru-RU" sz="16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E066D7-82BC-4BC8-89D2-83562309B198}" type="parTrans" cxnId="{FB865275-99B9-47C1-B9B8-25061CF5E806}">
      <dgm:prSet/>
      <dgm:spPr/>
      <dgm:t>
        <a:bodyPr/>
        <a:lstStyle/>
        <a:p>
          <a:pPr algn="ctr"/>
          <a:endParaRPr lang="ru-RU"/>
        </a:p>
      </dgm:t>
    </dgm:pt>
    <dgm:pt modelId="{F075E3FC-5723-438D-8AC0-C5674229B77B}" type="sibTrans" cxnId="{FB865275-99B9-47C1-B9B8-25061CF5E806}">
      <dgm:prSet/>
      <dgm:spPr/>
      <dgm:t>
        <a:bodyPr/>
        <a:lstStyle/>
        <a:p>
          <a:pPr algn="ctr"/>
          <a:endParaRPr lang="ru-RU"/>
        </a:p>
      </dgm:t>
    </dgm:pt>
    <dgm:pt modelId="{3EBE7303-5198-43AC-856F-52D9C8CCEF7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воспитанников детского сада </a:t>
          </a:r>
          <a:endParaRPr lang="ru-RU" sz="16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CE87F6-2FB2-4D0D-9D00-A545474E2A13}" type="parTrans" cxnId="{20B59DFF-41CC-43B0-A99A-4105DE59E272}">
      <dgm:prSet/>
      <dgm:spPr/>
      <dgm:t>
        <a:bodyPr/>
        <a:lstStyle/>
        <a:p>
          <a:pPr algn="ctr"/>
          <a:endParaRPr lang="ru-RU"/>
        </a:p>
      </dgm:t>
    </dgm:pt>
    <dgm:pt modelId="{93DDB381-1B6D-45DA-8B6E-D1FDEBDCB647}" type="sibTrans" cxnId="{20B59DFF-41CC-43B0-A99A-4105DE59E272}">
      <dgm:prSet/>
      <dgm:spPr/>
      <dgm:t>
        <a:bodyPr/>
        <a:lstStyle/>
        <a:p>
          <a:pPr algn="ctr"/>
          <a:endParaRPr lang="ru-RU"/>
        </a:p>
      </dgm:t>
    </dgm:pt>
    <dgm:pt modelId="{7793F707-F2ED-4731-8D42-A0846B45F4F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воспитанников детского и их родителей.</a:t>
          </a:r>
          <a:endParaRPr lang="ru-RU" sz="16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1F2077-1453-4E74-86FD-67B9DEF21E7F}" type="parTrans" cxnId="{C4413D87-A2E5-4C10-92AA-249EB6691A93}">
      <dgm:prSet/>
      <dgm:spPr/>
      <dgm:t>
        <a:bodyPr/>
        <a:lstStyle/>
        <a:p>
          <a:pPr algn="ctr"/>
          <a:endParaRPr lang="ru-RU"/>
        </a:p>
      </dgm:t>
    </dgm:pt>
    <dgm:pt modelId="{AFF12BC6-2512-4DB2-B7E3-4CBEE5F1CD04}" type="sibTrans" cxnId="{C4413D87-A2E5-4C10-92AA-249EB6691A93}">
      <dgm:prSet/>
      <dgm:spPr/>
      <dgm:t>
        <a:bodyPr/>
        <a:lstStyle/>
        <a:p>
          <a:pPr algn="ctr"/>
          <a:endParaRPr lang="ru-RU"/>
        </a:p>
      </dgm:t>
    </dgm:pt>
    <dgm:pt modelId="{B1D61069-4409-4E66-B4AA-0ABA21F30A99}" type="pres">
      <dgm:prSet presAssocID="{54041359-3667-4833-90C9-7719D8381C6D}" presName="linearFlow" presStyleCnt="0">
        <dgm:presLayoutVars>
          <dgm:dir/>
          <dgm:resizeHandles val="exact"/>
        </dgm:presLayoutVars>
      </dgm:prSet>
      <dgm:spPr/>
    </dgm:pt>
    <dgm:pt modelId="{00CAEF37-58E6-422F-AAA5-2B8BA6A64B91}" type="pres">
      <dgm:prSet presAssocID="{5B7F8A16-5A45-4D0A-874E-643BC20A379E}" presName="composite" presStyleCnt="0"/>
      <dgm:spPr/>
    </dgm:pt>
    <dgm:pt modelId="{0BCFDC67-957C-4F19-8189-F0DB6532DBF1}" type="pres">
      <dgm:prSet presAssocID="{5B7F8A16-5A45-4D0A-874E-643BC20A379E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07FD2DF0-61E2-4E33-A992-28480C097756}" type="pres">
      <dgm:prSet presAssocID="{5B7F8A16-5A45-4D0A-874E-643BC20A379E}" presName="txShp" presStyleLbl="node1" presStyleIdx="0" presStyleCnt="3" custLinFactNeighborX="722" custLinFactNeighborY="-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455C9-C5D7-45AB-A17E-61B230A08204}" type="pres">
      <dgm:prSet presAssocID="{F075E3FC-5723-438D-8AC0-C5674229B77B}" presName="spacing" presStyleCnt="0"/>
      <dgm:spPr/>
    </dgm:pt>
    <dgm:pt modelId="{9BB005D8-9E37-4506-8FA7-471C40841FD1}" type="pres">
      <dgm:prSet presAssocID="{3EBE7303-5198-43AC-856F-52D9C8CCEF7A}" presName="composite" presStyleCnt="0"/>
      <dgm:spPr/>
    </dgm:pt>
    <dgm:pt modelId="{08C77A4E-021D-4FED-B286-17BB6B054823}" type="pres">
      <dgm:prSet presAssocID="{3EBE7303-5198-43AC-856F-52D9C8CCEF7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0D4CC128-EB76-423F-A57B-63C91FF216E2}" type="pres">
      <dgm:prSet presAssocID="{3EBE7303-5198-43AC-856F-52D9C8CCEF7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DC412-364A-4DE0-854D-2924978AF411}" type="pres">
      <dgm:prSet presAssocID="{93DDB381-1B6D-45DA-8B6E-D1FDEBDCB647}" presName="spacing" presStyleCnt="0"/>
      <dgm:spPr/>
    </dgm:pt>
    <dgm:pt modelId="{9ADA962A-E609-46FB-8136-DB5077BCA89B}" type="pres">
      <dgm:prSet presAssocID="{7793F707-F2ED-4731-8D42-A0846B45F4F1}" presName="composite" presStyleCnt="0"/>
      <dgm:spPr/>
    </dgm:pt>
    <dgm:pt modelId="{CFAE2C9A-DF59-4249-B345-186064C827F1}" type="pres">
      <dgm:prSet presAssocID="{7793F707-F2ED-4731-8D42-A0846B45F4F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4F0DFD43-CF8D-4452-A036-D3B339E7CF14}" type="pres">
      <dgm:prSet presAssocID="{7793F707-F2ED-4731-8D42-A0846B45F4F1}" presName="txShp" presStyleLbl="node1" presStyleIdx="2" presStyleCnt="3" custScaleX="101223" custScaleY="145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48D6F-4E57-470F-AE47-2CA5FD6BABB6}" type="presOf" srcId="{7793F707-F2ED-4731-8D42-A0846B45F4F1}" destId="{4F0DFD43-CF8D-4452-A036-D3B339E7CF14}" srcOrd="0" destOrd="0" presId="urn:microsoft.com/office/officeart/2005/8/layout/vList3#1"/>
    <dgm:cxn modelId="{7C3636AB-49CD-433C-AB17-D5C7885D50DB}" type="presOf" srcId="{3EBE7303-5198-43AC-856F-52D9C8CCEF7A}" destId="{0D4CC128-EB76-423F-A57B-63C91FF216E2}" srcOrd="0" destOrd="0" presId="urn:microsoft.com/office/officeart/2005/8/layout/vList3#1"/>
    <dgm:cxn modelId="{C4413D87-A2E5-4C10-92AA-249EB6691A93}" srcId="{54041359-3667-4833-90C9-7719D8381C6D}" destId="{7793F707-F2ED-4731-8D42-A0846B45F4F1}" srcOrd="2" destOrd="0" parTransId="{AE1F2077-1453-4E74-86FD-67B9DEF21E7F}" sibTransId="{AFF12BC6-2512-4DB2-B7E3-4CBEE5F1CD04}"/>
    <dgm:cxn modelId="{40DA4EBA-F4C8-4B66-A311-03D2215E70DA}" type="presOf" srcId="{54041359-3667-4833-90C9-7719D8381C6D}" destId="{B1D61069-4409-4E66-B4AA-0ABA21F30A99}" srcOrd="0" destOrd="0" presId="urn:microsoft.com/office/officeart/2005/8/layout/vList3#1"/>
    <dgm:cxn modelId="{FB865275-99B9-47C1-B9B8-25061CF5E806}" srcId="{54041359-3667-4833-90C9-7719D8381C6D}" destId="{5B7F8A16-5A45-4D0A-874E-643BC20A379E}" srcOrd="0" destOrd="0" parTransId="{57E066D7-82BC-4BC8-89D2-83562309B198}" sibTransId="{F075E3FC-5723-438D-8AC0-C5674229B77B}"/>
    <dgm:cxn modelId="{0A241D90-20CC-4E16-92D6-D11015BDCBAC}" type="presOf" srcId="{5B7F8A16-5A45-4D0A-874E-643BC20A379E}" destId="{07FD2DF0-61E2-4E33-A992-28480C097756}" srcOrd="0" destOrd="0" presId="urn:microsoft.com/office/officeart/2005/8/layout/vList3#1"/>
    <dgm:cxn modelId="{20B59DFF-41CC-43B0-A99A-4105DE59E272}" srcId="{54041359-3667-4833-90C9-7719D8381C6D}" destId="{3EBE7303-5198-43AC-856F-52D9C8CCEF7A}" srcOrd="1" destOrd="0" parTransId="{4DCE87F6-2FB2-4D0D-9D00-A545474E2A13}" sibTransId="{93DDB381-1B6D-45DA-8B6E-D1FDEBDCB647}"/>
    <dgm:cxn modelId="{5D6939C1-CDCB-4993-AB79-6EB466F41F82}" type="presParOf" srcId="{B1D61069-4409-4E66-B4AA-0ABA21F30A99}" destId="{00CAEF37-58E6-422F-AAA5-2B8BA6A64B91}" srcOrd="0" destOrd="0" presId="urn:microsoft.com/office/officeart/2005/8/layout/vList3#1"/>
    <dgm:cxn modelId="{E9CFE707-7774-4FB6-A365-C16AA87C7C9C}" type="presParOf" srcId="{00CAEF37-58E6-422F-AAA5-2B8BA6A64B91}" destId="{0BCFDC67-957C-4F19-8189-F0DB6532DBF1}" srcOrd="0" destOrd="0" presId="urn:microsoft.com/office/officeart/2005/8/layout/vList3#1"/>
    <dgm:cxn modelId="{B72C7440-E064-4524-9FF9-C31E7A916010}" type="presParOf" srcId="{00CAEF37-58E6-422F-AAA5-2B8BA6A64B91}" destId="{07FD2DF0-61E2-4E33-A992-28480C097756}" srcOrd="1" destOrd="0" presId="urn:microsoft.com/office/officeart/2005/8/layout/vList3#1"/>
    <dgm:cxn modelId="{F41396C2-3827-4A91-92E3-2AF447405ACE}" type="presParOf" srcId="{B1D61069-4409-4E66-B4AA-0ABA21F30A99}" destId="{683455C9-C5D7-45AB-A17E-61B230A08204}" srcOrd="1" destOrd="0" presId="urn:microsoft.com/office/officeart/2005/8/layout/vList3#1"/>
    <dgm:cxn modelId="{6624A43D-0414-405B-ADA8-C5DB80451D13}" type="presParOf" srcId="{B1D61069-4409-4E66-B4AA-0ABA21F30A99}" destId="{9BB005D8-9E37-4506-8FA7-471C40841FD1}" srcOrd="2" destOrd="0" presId="urn:microsoft.com/office/officeart/2005/8/layout/vList3#1"/>
    <dgm:cxn modelId="{BD56AC29-8B36-4E80-AFE5-B1504BE1EA2E}" type="presParOf" srcId="{9BB005D8-9E37-4506-8FA7-471C40841FD1}" destId="{08C77A4E-021D-4FED-B286-17BB6B054823}" srcOrd="0" destOrd="0" presId="urn:microsoft.com/office/officeart/2005/8/layout/vList3#1"/>
    <dgm:cxn modelId="{13F9C29B-44ED-4F56-B248-703DD1D0E06B}" type="presParOf" srcId="{9BB005D8-9E37-4506-8FA7-471C40841FD1}" destId="{0D4CC128-EB76-423F-A57B-63C91FF216E2}" srcOrd="1" destOrd="0" presId="urn:microsoft.com/office/officeart/2005/8/layout/vList3#1"/>
    <dgm:cxn modelId="{FA75E34A-BBEE-4E82-9C4B-7FB7DD557283}" type="presParOf" srcId="{B1D61069-4409-4E66-B4AA-0ABA21F30A99}" destId="{C74DC412-364A-4DE0-854D-2924978AF411}" srcOrd="3" destOrd="0" presId="urn:microsoft.com/office/officeart/2005/8/layout/vList3#1"/>
    <dgm:cxn modelId="{B50D4B78-1C81-494D-A458-3A8B6BBFAC85}" type="presParOf" srcId="{B1D61069-4409-4E66-B4AA-0ABA21F30A99}" destId="{9ADA962A-E609-46FB-8136-DB5077BCA89B}" srcOrd="4" destOrd="0" presId="urn:microsoft.com/office/officeart/2005/8/layout/vList3#1"/>
    <dgm:cxn modelId="{FFFA9941-67A8-4415-B34D-1ACFAE239236}" type="presParOf" srcId="{9ADA962A-E609-46FB-8136-DB5077BCA89B}" destId="{CFAE2C9A-DF59-4249-B345-186064C827F1}" srcOrd="0" destOrd="0" presId="urn:microsoft.com/office/officeart/2005/8/layout/vList3#1"/>
    <dgm:cxn modelId="{2147A672-06FA-4BCE-9793-51BE434928A3}" type="presParOf" srcId="{9ADA962A-E609-46FB-8136-DB5077BCA89B}" destId="{4F0DFD43-CF8D-4452-A036-D3B339E7CF1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FD2DF0-61E2-4E33-A992-28480C097756}">
      <dsp:nvSpPr>
        <dsp:cNvPr id="0" name=""/>
        <dsp:cNvSpPr/>
      </dsp:nvSpPr>
      <dsp:spPr>
        <a:xfrm rot="10800000">
          <a:off x="1165732" y="0"/>
          <a:ext cx="3655800" cy="874061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3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учащихся </a:t>
          </a:r>
          <a:r>
            <a:rPr lang="ru-RU" sz="16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школы </a:t>
          </a:r>
          <a:endParaRPr lang="ru-RU" sz="16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65732" y="0"/>
        <a:ext cx="3655800" cy="874061"/>
      </dsp:txXfrm>
    </dsp:sp>
    <dsp:sp modelId="{0BCFDC67-957C-4F19-8189-F0DB6532DBF1}">
      <dsp:nvSpPr>
        <dsp:cNvPr id="0" name=""/>
        <dsp:cNvSpPr/>
      </dsp:nvSpPr>
      <dsp:spPr>
        <a:xfrm>
          <a:off x="702306" y="389"/>
          <a:ext cx="874061" cy="8740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CC128-EB76-423F-A57B-63C91FF216E2}">
      <dsp:nvSpPr>
        <dsp:cNvPr id="0" name=""/>
        <dsp:cNvSpPr/>
      </dsp:nvSpPr>
      <dsp:spPr>
        <a:xfrm rot="10800000">
          <a:off x="1139337" y="1135364"/>
          <a:ext cx="3655800" cy="874061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3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воспитанников детского сада </a:t>
          </a:r>
          <a:endParaRPr lang="ru-RU" sz="16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39337" y="1135364"/>
        <a:ext cx="3655800" cy="874061"/>
      </dsp:txXfrm>
    </dsp:sp>
    <dsp:sp modelId="{08C77A4E-021D-4FED-B286-17BB6B054823}">
      <dsp:nvSpPr>
        <dsp:cNvPr id="0" name=""/>
        <dsp:cNvSpPr/>
      </dsp:nvSpPr>
      <dsp:spPr>
        <a:xfrm>
          <a:off x="702306" y="1135364"/>
          <a:ext cx="874061" cy="87406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DFD43-CF8D-4452-A036-D3B339E7CF14}">
      <dsp:nvSpPr>
        <dsp:cNvPr id="0" name=""/>
        <dsp:cNvSpPr/>
      </dsp:nvSpPr>
      <dsp:spPr>
        <a:xfrm rot="10800000">
          <a:off x="1105804" y="2270340"/>
          <a:ext cx="3700510" cy="127203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43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воспитанников детского и их родителей.</a:t>
          </a:r>
          <a:endParaRPr lang="ru-RU" sz="16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105804" y="2270340"/>
        <a:ext cx="3700510" cy="1272030"/>
      </dsp:txXfrm>
    </dsp:sp>
    <dsp:sp modelId="{CFAE2C9A-DF59-4249-B345-186064C827F1}">
      <dsp:nvSpPr>
        <dsp:cNvPr id="0" name=""/>
        <dsp:cNvSpPr/>
      </dsp:nvSpPr>
      <dsp:spPr>
        <a:xfrm>
          <a:off x="691128" y="2469324"/>
          <a:ext cx="874061" cy="87406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35A1-0482-4150-9FE8-99B2305DA091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D01D9-C199-443C-B1B9-7CA370C28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19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D01D9-C199-443C-B1B9-7CA370C28A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22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D01D9-C199-443C-B1B9-7CA370C28AE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1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D01D9-C199-443C-B1B9-7CA370C28A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1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D01D9-C199-443C-B1B9-7CA370C28AE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1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D01D9-C199-443C-B1B9-7CA370C28AE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1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5143536"/>
          </a:xfrm>
          <a:prstGeom prst="frame">
            <a:avLst>
              <a:gd name="adj1" fmla="val 25373"/>
            </a:avLst>
          </a:prstGeom>
          <a:noFill/>
          <a:effectLst>
            <a:softEdge rad="635000"/>
          </a:effectLst>
        </p:spPr>
      </p:pic>
      <p:pic>
        <p:nvPicPr>
          <p:cNvPr id="45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" y="1"/>
            <a:ext cx="9144000" cy="5143536"/>
          </a:xfrm>
          <a:prstGeom prst="frame">
            <a:avLst>
              <a:gd name="adj1" fmla="val 10076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2" name="Picture 8" descr="http://www.playcast.ru/uploads/2016/12/05/2077255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071538" y="1714494"/>
            <a:ext cx="2696976" cy="2400164"/>
          </a:xfrm>
          <a:prstGeom prst="rect">
            <a:avLst/>
          </a:prstGeom>
          <a:noFill/>
        </p:spPr>
      </p:pic>
      <p:pic>
        <p:nvPicPr>
          <p:cNvPr id="37" name="Рисунок 36" descr="cc7355d5ad02743ef6656e6647f28a302.png"/>
          <p:cNvPicPr>
            <a:picLocks noChangeAspect="1"/>
          </p:cNvPicPr>
          <p:nvPr userDrawn="1"/>
        </p:nvPicPr>
        <p:blipFill>
          <a:blip r:embed="rId4" cstate="print">
            <a:lum contrast="10000"/>
          </a:blip>
          <a:srcRect l="19532" r="46287" b="61395"/>
          <a:stretch>
            <a:fillRect/>
          </a:stretch>
        </p:blipFill>
        <p:spPr>
          <a:xfrm>
            <a:off x="3000364" y="1142990"/>
            <a:ext cx="1583542" cy="1357322"/>
          </a:xfrm>
          <a:prstGeom prst="rect">
            <a:avLst/>
          </a:prstGeom>
        </p:spPr>
      </p:pic>
      <p:pic>
        <p:nvPicPr>
          <p:cNvPr id="39" name="Рисунок 38" descr="cc7355d5ad02743ef6656e6647f28a303.png"/>
          <p:cNvPicPr>
            <a:picLocks noChangeAspect="1"/>
          </p:cNvPicPr>
          <p:nvPr userDrawn="1"/>
        </p:nvPicPr>
        <p:blipFill>
          <a:blip r:embed="rId5" cstate="print">
            <a:lum contrast="10000"/>
          </a:blip>
          <a:srcRect l="48830" r="12106" b="61395"/>
          <a:stretch>
            <a:fillRect/>
          </a:stretch>
        </p:blipFill>
        <p:spPr>
          <a:xfrm>
            <a:off x="1357290" y="1000114"/>
            <a:ext cx="1881201" cy="1410900"/>
          </a:xfrm>
          <a:prstGeom prst="rect">
            <a:avLst/>
          </a:prstGeom>
        </p:spPr>
      </p:pic>
      <p:grpSp>
        <p:nvGrpSpPr>
          <p:cNvPr id="27" name="Группа 2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8" name="Группа 19"/>
            <p:cNvGrpSpPr/>
            <p:nvPr userDrawn="1"/>
          </p:nvGrpSpPr>
          <p:grpSpPr>
            <a:xfrm>
              <a:off x="0" y="0"/>
              <a:ext cx="9144000" cy="431732"/>
              <a:chOff x="0" y="0"/>
              <a:chExt cx="9144000" cy="431732"/>
            </a:xfrm>
          </p:grpSpPr>
          <p:pic>
            <p:nvPicPr>
              <p:cNvPr id="47" name="Рисунок 46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48" name="Рисунок 47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49" name="Рисунок 48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50" name="Рисунок 49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51" name="Рисунок 50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29" name="Группа 26"/>
            <p:cNvGrpSpPr/>
            <p:nvPr userDrawn="1"/>
          </p:nvGrpSpPr>
          <p:grpSpPr>
            <a:xfrm>
              <a:off x="0" y="571486"/>
              <a:ext cx="431732" cy="4000528"/>
              <a:chOff x="0" y="571486"/>
              <a:chExt cx="431732" cy="4000528"/>
            </a:xfrm>
          </p:grpSpPr>
          <p:pic>
            <p:nvPicPr>
              <p:cNvPr id="43" name="Рисунок 42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44" name="Рисунок 43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  <p:grpSp>
          <p:nvGrpSpPr>
            <p:cNvPr id="30" name="Группа 20"/>
            <p:cNvGrpSpPr/>
            <p:nvPr userDrawn="1"/>
          </p:nvGrpSpPr>
          <p:grpSpPr>
            <a:xfrm>
              <a:off x="0" y="4711768"/>
              <a:ext cx="9144000" cy="431732"/>
              <a:chOff x="0" y="0"/>
              <a:chExt cx="9144000" cy="431732"/>
            </a:xfrm>
          </p:grpSpPr>
          <p:pic>
            <p:nvPicPr>
              <p:cNvPr id="35" name="Рисунок 34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8" name="Рисунок 37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40" name="Рисунок 39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41" name="Рисунок 40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42" name="Рисунок 41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31" name="Группа 27"/>
            <p:cNvGrpSpPr/>
            <p:nvPr userDrawn="1"/>
          </p:nvGrpSpPr>
          <p:grpSpPr>
            <a:xfrm rot="10800000">
              <a:off x="8712268" y="571486"/>
              <a:ext cx="431732" cy="4000528"/>
              <a:chOff x="0" y="571486"/>
              <a:chExt cx="431732" cy="4000528"/>
            </a:xfrm>
          </p:grpSpPr>
          <p:pic>
            <p:nvPicPr>
              <p:cNvPr id="33" name="Рисунок 32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4" name="Рисунок 33" descr="sport.png"/>
              <p:cNvPicPr>
                <a:picLocks noChangeAspect="1"/>
              </p:cNvPicPr>
              <p:nvPr userDrawn="1"/>
            </p:nvPicPr>
            <p:blipFill>
              <a:blip r:embed="rId6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</p:grpSp>
      <p:pic>
        <p:nvPicPr>
          <p:cNvPr id="36" name="Рисунок 35" descr="cc7355d5ad02743ef6656e6647f28a301.png"/>
          <p:cNvPicPr>
            <a:picLocks noChangeAspect="1"/>
          </p:cNvPicPr>
          <p:nvPr userDrawn="1"/>
        </p:nvPicPr>
        <p:blipFill>
          <a:blip r:embed="rId7" cstate="print">
            <a:lum bright="-10000" contrast="10000"/>
          </a:blip>
          <a:srcRect t="14854" r="72452" b="48847"/>
          <a:stretch>
            <a:fillRect/>
          </a:stretch>
        </p:blipFill>
        <p:spPr>
          <a:xfrm>
            <a:off x="285720" y="1643056"/>
            <a:ext cx="1143008" cy="1143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1A5481-83DA-41AD-BDC8-11847A7694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2C61FE-D619-4FD5-A74A-A47AA385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1A5481-83DA-41AD-BDC8-11847A7694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2C61FE-D619-4FD5-A74A-A47AA385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5143536"/>
          </a:xfrm>
          <a:prstGeom prst="frame">
            <a:avLst>
              <a:gd name="adj1" fmla="val 25373"/>
            </a:avLst>
          </a:prstGeom>
          <a:noFill/>
          <a:effectLst>
            <a:softEdge rad="635000"/>
          </a:effectLst>
        </p:spPr>
      </p:pic>
      <p:pic>
        <p:nvPicPr>
          <p:cNvPr id="11" name="Рисунок 10" descr="cc7355d5ad02743ef6656e6647f28a301.png"/>
          <p:cNvPicPr>
            <a:picLocks noChangeAspect="1"/>
          </p:cNvPicPr>
          <p:nvPr userDrawn="1"/>
        </p:nvPicPr>
        <p:blipFill>
          <a:blip r:embed="rId3" cstate="print">
            <a:lum bright="-10000" contrast="10000"/>
          </a:blip>
          <a:srcRect t="14854" r="72452" b="48847"/>
          <a:stretch>
            <a:fillRect/>
          </a:stretch>
        </p:blipFill>
        <p:spPr>
          <a:xfrm>
            <a:off x="7643834" y="3714758"/>
            <a:ext cx="1071570" cy="1071570"/>
          </a:xfrm>
          <a:prstGeom prst="rect">
            <a:avLst/>
          </a:prstGeom>
        </p:spPr>
      </p:pic>
      <p:pic>
        <p:nvPicPr>
          <p:cNvPr id="10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" y="1"/>
            <a:ext cx="9144000" cy="5143536"/>
          </a:xfrm>
          <a:prstGeom prst="frame">
            <a:avLst>
              <a:gd name="adj1" fmla="val 9129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Picture 8" descr="http://www.playcast.ru/uploads/2016/12/05/20772555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643042" y="3714758"/>
            <a:ext cx="1071570" cy="953640"/>
          </a:xfrm>
          <a:prstGeom prst="rect">
            <a:avLst/>
          </a:prstGeom>
          <a:noFill/>
        </p:spPr>
      </p:pic>
      <p:pic>
        <p:nvPicPr>
          <p:cNvPr id="12" name="Рисунок 11" descr="cc7355d5ad02743ef6656e6647f28a303.png"/>
          <p:cNvPicPr>
            <a:picLocks noChangeAspect="1"/>
          </p:cNvPicPr>
          <p:nvPr userDrawn="1"/>
        </p:nvPicPr>
        <p:blipFill>
          <a:blip r:embed="rId5" cstate="print">
            <a:lum contrast="10000"/>
          </a:blip>
          <a:srcRect l="48830" r="12106" b="61395"/>
          <a:stretch>
            <a:fillRect/>
          </a:stretch>
        </p:blipFill>
        <p:spPr>
          <a:xfrm>
            <a:off x="3702838" y="3714757"/>
            <a:ext cx="1738325" cy="1303743"/>
          </a:xfrm>
          <a:prstGeom prst="rect">
            <a:avLst/>
          </a:prstGeom>
        </p:spPr>
      </p:pic>
      <p:pic>
        <p:nvPicPr>
          <p:cNvPr id="15" name="Picture 8" descr="http://www.playcast.ru/uploads/2016/12/05/20772555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786050" y="3714758"/>
            <a:ext cx="1071570" cy="953640"/>
          </a:xfrm>
          <a:prstGeom prst="rect">
            <a:avLst/>
          </a:prstGeom>
          <a:noFill/>
        </p:spPr>
      </p:pic>
      <p:pic>
        <p:nvPicPr>
          <p:cNvPr id="16" name="Picture 8" descr="http://www.playcast.ru/uploads/2016/12/05/20772555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643702" y="3714758"/>
            <a:ext cx="1071570" cy="953640"/>
          </a:xfrm>
          <a:prstGeom prst="rect">
            <a:avLst/>
          </a:prstGeom>
          <a:noFill/>
        </p:spPr>
      </p:pic>
      <p:pic>
        <p:nvPicPr>
          <p:cNvPr id="17" name="Picture 8" descr="http://www.playcast.ru/uploads/2016/12/05/20772555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429256" y="3714758"/>
            <a:ext cx="1053902" cy="937916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9" name="Группа 19"/>
            <p:cNvGrpSpPr/>
            <p:nvPr userDrawn="1"/>
          </p:nvGrpSpPr>
          <p:grpSpPr>
            <a:xfrm>
              <a:off x="0" y="0"/>
              <a:ext cx="9144000" cy="431732"/>
              <a:chOff x="0" y="0"/>
              <a:chExt cx="9144000" cy="431732"/>
            </a:xfrm>
          </p:grpSpPr>
          <p:pic>
            <p:nvPicPr>
              <p:cNvPr id="32" name="Рисунок 31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3" name="Рисунок 32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4" name="Рисунок 33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5" name="Рисунок 34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6" name="Рисунок 35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20" name="Группа 26"/>
            <p:cNvGrpSpPr/>
            <p:nvPr userDrawn="1"/>
          </p:nvGrpSpPr>
          <p:grpSpPr>
            <a:xfrm>
              <a:off x="0" y="571486"/>
              <a:ext cx="431732" cy="4000528"/>
              <a:chOff x="0" y="571486"/>
              <a:chExt cx="431732" cy="4000528"/>
            </a:xfrm>
          </p:grpSpPr>
          <p:pic>
            <p:nvPicPr>
              <p:cNvPr id="30" name="Рисунок 29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1" name="Рисунок 30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  <p:grpSp>
          <p:nvGrpSpPr>
            <p:cNvPr id="21" name="Группа 20"/>
            <p:cNvGrpSpPr/>
            <p:nvPr userDrawn="1"/>
          </p:nvGrpSpPr>
          <p:grpSpPr>
            <a:xfrm>
              <a:off x="0" y="4711768"/>
              <a:ext cx="9144000" cy="431732"/>
              <a:chOff x="0" y="0"/>
              <a:chExt cx="9144000" cy="431732"/>
            </a:xfrm>
          </p:grpSpPr>
          <p:pic>
            <p:nvPicPr>
              <p:cNvPr id="25" name="Рисунок 24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6" name="Рисунок 25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7" name="Рисунок 26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8" name="Рисунок 27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9" name="Рисунок 28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22" name="Группа 27"/>
            <p:cNvGrpSpPr/>
            <p:nvPr userDrawn="1"/>
          </p:nvGrpSpPr>
          <p:grpSpPr>
            <a:xfrm rot="10800000">
              <a:off x="8712268" y="571486"/>
              <a:ext cx="431732" cy="4000528"/>
              <a:chOff x="0" y="571486"/>
              <a:chExt cx="431732" cy="4000528"/>
            </a:xfrm>
          </p:grpSpPr>
          <p:pic>
            <p:nvPicPr>
              <p:cNvPr id="23" name="Рисунок 22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4" name="Рисунок 23" descr="sport.png"/>
              <p:cNvPicPr>
                <a:picLocks noChangeAspect="1"/>
              </p:cNvPicPr>
              <p:nvPr userDrawn="1"/>
            </p:nvPicPr>
            <p:blipFill>
              <a:blip r:embed="rId7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 descr="cc7355d5ad02743ef6656e6647f28a302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 l="19532" r="46287" b="61395"/>
          <a:stretch>
            <a:fillRect/>
          </a:stretch>
        </p:blipFill>
        <p:spPr>
          <a:xfrm>
            <a:off x="142844" y="3714758"/>
            <a:ext cx="1500198" cy="1285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5143536"/>
          </a:xfrm>
          <a:prstGeom prst="frame">
            <a:avLst>
              <a:gd name="adj1" fmla="val 25373"/>
            </a:avLst>
          </a:prstGeom>
          <a:noFill/>
          <a:effectLst>
            <a:softEdge rad="635000"/>
          </a:effectLst>
        </p:spPr>
      </p:pic>
      <p:pic>
        <p:nvPicPr>
          <p:cNvPr id="8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5143536"/>
          </a:xfrm>
          <a:prstGeom prst="frame">
            <a:avLst>
              <a:gd name="adj1" fmla="val 9742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4" name="Группа 19"/>
            <p:cNvGrpSpPr/>
            <p:nvPr userDrawn="1"/>
          </p:nvGrpSpPr>
          <p:grpSpPr>
            <a:xfrm>
              <a:off x="0" y="0"/>
              <a:ext cx="9144000" cy="431732"/>
              <a:chOff x="0" y="0"/>
              <a:chExt cx="9144000" cy="431732"/>
            </a:xfrm>
          </p:grpSpPr>
          <p:pic>
            <p:nvPicPr>
              <p:cNvPr id="27" name="Рисунок 26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8" name="Рисунок 27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9" name="Рисунок 28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0" name="Рисунок 29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31" name="Рисунок 30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15" name="Группа 26"/>
            <p:cNvGrpSpPr/>
            <p:nvPr userDrawn="1"/>
          </p:nvGrpSpPr>
          <p:grpSpPr>
            <a:xfrm>
              <a:off x="0" y="571486"/>
              <a:ext cx="431732" cy="4000528"/>
              <a:chOff x="0" y="571486"/>
              <a:chExt cx="431732" cy="4000528"/>
            </a:xfrm>
          </p:grpSpPr>
          <p:pic>
            <p:nvPicPr>
              <p:cNvPr id="25" name="Рисунок 24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6" name="Рисунок 25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  <p:grpSp>
          <p:nvGrpSpPr>
            <p:cNvPr id="16" name="Группа 20"/>
            <p:cNvGrpSpPr/>
            <p:nvPr userDrawn="1"/>
          </p:nvGrpSpPr>
          <p:grpSpPr>
            <a:xfrm>
              <a:off x="0" y="4711768"/>
              <a:ext cx="9144000" cy="431732"/>
              <a:chOff x="0" y="0"/>
              <a:chExt cx="9144000" cy="431732"/>
            </a:xfrm>
          </p:grpSpPr>
          <p:pic>
            <p:nvPicPr>
              <p:cNvPr id="20" name="Рисунок 19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1" name="Рисунок 20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2" name="Рисунок 21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3" name="Рисунок 22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4" name="Рисунок 23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17" name="Группа 27"/>
            <p:cNvGrpSpPr/>
            <p:nvPr userDrawn="1"/>
          </p:nvGrpSpPr>
          <p:grpSpPr>
            <a:xfrm rot="10800000">
              <a:off x="8712268" y="571486"/>
              <a:ext cx="431732" cy="4000528"/>
              <a:chOff x="0" y="571486"/>
              <a:chExt cx="431732" cy="4000528"/>
            </a:xfrm>
          </p:grpSpPr>
          <p:pic>
            <p:nvPicPr>
              <p:cNvPr id="18" name="Рисунок 17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19" name="Рисунок 18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 descr="cc7355d5ad02743ef6656e6647f28a302.png"/>
          <p:cNvPicPr>
            <a:picLocks noChangeAspect="1"/>
          </p:cNvPicPr>
          <p:nvPr userDrawn="1"/>
        </p:nvPicPr>
        <p:blipFill>
          <a:blip r:embed="rId4" cstate="print">
            <a:lum contrast="10000"/>
          </a:blip>
          <a:srcRect l="19532" r="46287" b="61395"/>
          <a:stretch>
            <a:fillRect/>
          </a:stretch>
        </p:blipFill>
        <p:spPr>
          <a:xfrm>
            <a:off x="0" y="3653534"/>
            <a:ext cx="1571604" cy="1347089"/>
          </a:xfrm>
          <a:prstGeom prst="rect">
            <a:avLst/>
          </a:prstGeom>
        </p:spPr>
      </p:pic>
      <p:pic>
        <p:nvPicPr>
          <p:cNvPr id="12" name="Picture 8" descr="http://www.playcast.ru/uploads/2016/12/05/20772555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857224" y="3333982"/>
            <a:ext cx="1143008" cy="1017216"/>
          </a:xfrm>
          <a:prstGeom prst="rect">
            <a:avLst/>
          </a:prstGeom>
          <a:noFill/>
        </p:spPr>
      </p:pic>
      <p:pic>
        <p:nvPicPr>
          <p:cNvPr id="9" name="Рисунок 8" descr="cc7355d5ad02743ef6656e6647f28a303.png"/>
          <p:cNvPicPr>
            <a:picLocks noChangeAspect="1"/>
          </p:cNvPicPr>
          <p:nvPr userDrawn="1"/>
        </p:nvPicPr>
        <p:blipFill>
          <a:blip r:embed="rId6" cstate="print">
            <a:lum contrast="10000"/>
          </a:blip>
          <a:srcRect l="48830" r="12106" b="61395"/>
          <a:stretch>
            <a:fillRect/>
          </a:stretch>
        </p:blipFill>
        <p:spPr>
          <a:xfrm>
            <a:off x="7072330" y="3643320"/>
            <a:ext cx="1833575" cy="1375181"/>
          </a:xfrm>
          <a:prstGeom prst="rect">
            <a:avLst/>
          </a:prstGeom>
        </p:spPr>
      </p:pic>
      <p:pic>
        <p:nvPicPr>
          <p:cNvPr id="10" name="Picture 8" descr="http://www.playcast.ru/uploads/2016/12/05/20772555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715140" y="3429006"/>
            <a:ext cx="1143008" cy="10172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5143536"/>
          </a:xfrm>
          <a:prstGeom prst="frame">
            <a:avLst>
              <a:gd name="adj1" fmla="val 25373"/>
            </a:avLst>
          </a:prstGeom>
          <a:noFill/>
          <a:effectLst>
            <a:softEdge rad="635000"/>
          </a:effectLst>
        </p:spPr>
      </p:pic>
      <p:pic>
        <p:nvPicPr>
          <p:cNvPr id="8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" y="1"/>
            <a:ext cx="9144000" cy="5143536"/>
          </a:xfrm>
          <a:prstGeom prst="frame">
            <a:avLst>
              <a:gd name="adj1" fmla="val 9742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4" name="Группа 3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5" name="Группа 19"/>
            <p:cNvGrpSpPr/>
            <p:nvPr userDrawn="1"/>
          </p:nvGrpSpPr>
          <p:grpSpPr>
            <a:xfrm>
              <a:off x="0" y="0"/>
              <a:ext cx="9144000" cy="431732"/>
              <a:chOff x="0" y="0"/>
              <a:chExt cx="9144000" cy="431732"/>
            </a:xfrm>
          </p:grpSpPr>
          <p:pic>
            <p:nvPicPr>
              <p:cNvPr id="20" name="Рисунок 19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1" name="Рисунок 20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2" name="Рисунок 21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3" name="Рисунок 22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24" name="Рисунок 23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6" name="Группа 26"/>
            <p:cNvGrpSpPr/>
            <p:nvPr userDrawn="1"/>
          </p:nvGrpSpPr>
          <p:grpSpPr>
            <a:xfrm>
              <a:off x="0" y="571486"/>
              <a:ext cx="431732" cy="4000528"/>
              <a:chOff x="0" y="571486"/>
              <a:chExt cx="431732" cy="4000528"/>
            </a:xfrm>
          </p:grpSpPr>
          <p:pic>
            <p:nvPicPr>
              <p:cNvPr id="18" name="Рисунок 17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19" name="Рисунок 18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  <p:grpSp>
          <p:nvGrpSpPr>
            <p:cNvPr id="7" name="Группа 20"/>
            <p:cNvGrpSpPr/>
            <p:nvPr userDrawn="1"/>
          </p:nvGrpSpPr>
          <p:grpSpPr>
            <a:xfrm>
              <a:off x="0" y="4711768"/>
              <a:ext cx="9144000" cy="431732"/>
              <a:chOff x="0" y="0"/>
              <a:chExt cx="9144000" cy="431732"/>
            </a:xfrm>
          </p:grpSpPr>
          <p:pic>
            <p:nvPicPr>
              <p:cNvPr id="13" name="Рисунок 12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0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14" name="Рисунок 13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2000232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15" name="Рисунок 14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4071934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16" name="Рисунок 15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>
                <a:off x="6143636" y="0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17" name="Рисунок 16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l="25001" t="709" r="24996"/>
              <a:stretch>
                <a:fillRect/>
              </a:stretch>
            </p:blipFill>
            <p:spPr>
              <a:xfrm>
                <a:off x="8143868" y="0"/>
                <a:ext cx="1000132" cy="431732"/>
              </a:xfrm>
              <a:prstGeom prst="rect">
                <a:avLst/>
              </a:prstGeom>
            </p:spPr>
          </p:pic>
        </p:grpSp>
        <p:grpSp>
          <p:nvGrpSpPr>
            <p:cNvPr id="10" name="Группа 27"/>
            <p:cNvGrpSpPr/>
            <p:nvPr userDrawn="1"/>
          </p:nvGrpSpPr>
          <p:grpSpPr>
            <a:xfrm rot="10800000">
              <a:off x="8712268" y="571486"/>
              <a:ext cx="431732" cy="4000528"/>
              <a:chOff x="0" y="571486"/>
              <a:chExt cx="431732" cy="4000528"/>
            </a:xfrm>
          </p:grpSpPr>
          <p:pic>
            <p:nvPicPr>
              <p:cNvPr id="11" name="Рисунок 10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1355752"/>
                <a:ext cx="2000264" cy="431732"/>
              </a:xfrm>
              <a:prstGeom prst="rect">
                <a:avLst/>
              </a:prstGeom>
            </p:spPr>
          </p:pic>
          <p:pic>
            <p:nvPicPr>
              <p:cNvPr id="12" name="Рисунок 11" descr="sport.png"/>
              <p:cNvPicPr>
                <a:picLocks noChangeAspect="1"/>
              </p:cNvPicPr>
              <p:nvPr userDrawn="1"/>
            </p:nvPicPr>
            <p:blipFill>
              <a:blip r:embed="rId3" cstate="print">
                <a:lum contrast="10000"/>
              </a:blip>
              <a:srcRect t="709" r="-5"/>
              <a:stretch>
                <a:fillRect/>
              </a:stretch>
            </p:blipFill>
            <p:spPr>
              <a:xfrm rot="16200000">
                <a:off x="-784266" y="3356016"/>
                <a:ext cx="2000264" cy="4317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allpaperscraft.ru/image/linii_vertikalnyy_polosy_zelenyy_65975_1280x1024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" y="1"/>
            <a:ext cx="9144000" cy="5143536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1A5481-83DA-41AD-BDC8-11847A7694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2C61FE-D619-4FD5-A74A-A47AA385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1A5481-83DA-41AD-BDC8-11847A7694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2C61FE-D619-4FD5-A74A-A47AA385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1A5481-83DA-41AD-BDC8-11847A7694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2C61FE-D619-4FD5-A74A-A47AA385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1A5481-83DA-41AD-BDC8-11847A7694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2C61FE-D619-4FD5-A74A-A47AA385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://sherly.mobile9.com/download/media/656/1080x19203_9e5oa4nj.jp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92D050">
                <a:tint val="45000"/>
                <a:satMod val="400000"/>
              </a:srgbClr>
            </a:duotone>
            <a:lum bright="10000"/>
          </a:blip>
          <a:srcRect t="19336"/>
          <a:stretch>
            <a:fillRect/>
          </a:stretch>
        </p:blipFill>
        <p:spPr bwMode="auto">
          <a:xfrm rot="5400000">
            <a:off x="2000250" y="-2000249"/>
            <a:ext cx="5143501" cy="9144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105958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Проект </a:t>
            </a:r>
            <a:endParaRPr lang="ru-RU" sz="3600" b="1" i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964" y="185167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«Вместе весело шагать»</a:t>
            </a:r>
            <a:endParaRPr lang="ru-RU" sz="3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795590"/>
            <a:ext cx="6912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бъективность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доброжелательное отношение к участникам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развитый кругозор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удейская культура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рудиция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естность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принципиальность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ешительность 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3970" y="527728"/>
            <a:ext cx="293606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Качества   судьи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5963" y="309979"/>
            <a:ext cx="3352071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esktop\марина\IMG_1632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15" y="709119"/>
            <a:ext cx="1440160" cy="133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1\Desktop\марина\DSCN3470_1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7534"/>
            <a:ext cx="1314763" cy="1414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1\Desktop\марина\IMG_2777_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26"/>
          <a:stretch/>
        </p:blipFill>
        <p:spPr bwMode="auto">
          <a:xfrm>
            <a:off x="665103" y="2268166"/>
            <a:ext cx="1332784" cy="1351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1\Desktop\марина\IMG_2796_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46"/>
          <a:stretch/>
        </p:blipFill>
        <p:spPr bwMode="auto">
          <a:xfrm>
            <a:off x="6775659" y="2356886"/>
            <a:ext cx="1820053" cy="1038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1\Desktop\марина\IMG_2786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122" y="1098022"/>
            <a:ext cx="1816658" cy="1416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1\Desktop\марина\DSCN3556_1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08543"/>
            <a:ext cx="1416714" cy="1416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марина\IMG_3578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40709"/>
            <a:ext cx="1384548" cy="1384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марина\фото с 2015\БИЗИНА\детский сад 2016\DSCN35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40003"/>
            <a:ext cx="1561066" cy="1170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марина\фото с 2015\БИЗИНА\детский сад 2016\DSCN352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892" y="2540003"/>
            <a:ext cx="1422718" cy="1170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1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588537"/>
            <a:ext cx="12700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Вывод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1" y="1035657"/>
            <a:ext cx="81369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школа становится важнейшим звеном социализации подрастающего поколения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школьники, дошкольники и их родители  , в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совместной деятельности получают огромный опыт взаимодействия друг с другом, происходит развитие партнерских отношений, культуры общения и коллективной творческой деятельности . У школьников же формируются организаторские, лидерские качества, представления о педагогической профессии, ее роли в жизни, развиваются способности к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творчеству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4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1075"/>
            <a:ext cx="4906963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6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62" y="91556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превращать спорт из средства физического воспитания всех детей в средство борьбы за личный успех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делить детей на способных и неспособных к занятиям спортом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разжигать нездоровые страсти ажиотажем борьбы за мнимую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честь школы.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становится средством физического воспитания тогда, когда он любимое занятие каждого.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4897" y="3162335"/>
            <a:ext cx="195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43558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Массовые  соревнования - яркое, эмоциональное зрелище. Удовольствие от которых , возникает вследствие соучастия в них зрителя, которого привлекает высокий уровень развития двигательных качеств, смелые и решительные действия участников, их высокие достижения.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55526"/>
            <a:ext cx="720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000" y="1478476"/>
            <a:ext cx="7200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школьников навыков по организации и проведению различных туристских мероприятий в строгом соответствии с требованиями по технике безопасности 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191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 проекта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29034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организовывать практическое содействие в судействе;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2.Обеспечивать  безопасность на этапах ;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техническими и тактическими приемами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спортивного туризма 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3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07" y="555526"/>
            <a:ext cx="759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Контингент участников  туристских мероприятий 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70562662"/>
              </p:ext>
            </p:extLst>
          </p:nvPr>
        </p:nvGraphicFramePr>
        <p:xfrm>
          <a:off x="1810930" y="987574"/>
          <a:ext cx="5497444" cy="354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6liski.detkin-club.ru/images/custom_4/1460889116_5d5a89d7f3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45" y="2211710"/>
            <a:ext cx="1561406" cy="17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3x.muraveynik59.ru/upload/iblock/cc9/cc9bd37476bc452e912b9486c213353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39" y="1203598"/>
            <a:ext cx="1855121" cy="14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05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555526"/>
            <a:ext cx="348364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Типы мероприятия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915566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туристско -массовые </a:t>
            </a:r>
          </a:p>
          <a:p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Туристско -массовые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направлено  на  формирование физического развития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человека,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здорового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образа жизни,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привитие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любви к занятию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туризмом 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малых лет. </a:t>
            </a:r>
            <a:endParaRPr lang="ru-RU" sz="2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рекреационно-оздоровительные </a:t>
            </a:r>
          </a:p>
          <a:p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Рекреационная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 - это один из комплексных видов жизнедеятельности человека, направленный на оздоровление и удовлетворение духовных потребностей в свободное от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время.</a:t>
            </a:r>
            <a:endParaRPr lang="ru-RU" sz="2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76007" y="454933"/>
            <a:ext cx="472841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к мероприятию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683568" y="771550"/>
            <a:ext cx="77048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900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i="1" kern="1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При подготовке -  организатор  </a:t>
            </a: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выбирает судейскую коллегию в соответствии с их навыками и знаниями    технических приемов спортивного туризма .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При </a:t>
            </a:r>
            <a:r>
              <a:rPr lang="ru-RU" b="1" i="1" kern="1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написании положения </a:t>
            </a: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 расстановки этапов </a:t>
            </a:r>
            <a:r>
              <a:rPr lang="ru-RU" b="1" i="1" kern="1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-  </a:t>
            </a: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организатор и судьи   знакомятся с местом проведения мероприятия , для поиска  безопасных мест  в соответствии с техническими данными этапа.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</a:t>
            </a:r>
            <a:r>
              <a:rPr lang="ru-RU" b="1" i="1" kern="1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хема </a:t>
            </a: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организации и подготовки мероприятия   делится  на три основных направления :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 организация  материально-технического обеспечения;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-разработка положения  с описанием этапов ;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 подведения  итогов.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8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55526"/>
            <a:ext cx="618823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Обеспечение безопасности на этапе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1" y="1035657"/>
            <a:ext cx="81369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ограничить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возникновение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аварийных ситуаций на туристских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соревнованиях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судья: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лично  организует этап и проверяет  его на соответствие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требованиям  используемого  снаряжения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 проговорить условия выполнения  технического этапа   в соответствии с условиями соревнований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рганизовать страховку участника  во время  выполнение задания .</a:t>
            </a:r>
          </a:p>
          <a:p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3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403</Words>
  <Application>Microsoft Office PowerPoint</Application>
  <PresentationFormat>Экран (16:9)</PresentationFormat>
  <Paragraphs>50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</cp:lastModifiedBy>
  <cp:revision>113</cp:revision>
  <dcterms:created xsi:type="dcterms:W3CDTF">2017-04-20T17:12:56Z</dcterms:created>
  <dcterms:modified xsi:type="dcterms:W3CDTF">2019-10-31T13:04:59Z</dcterms:modified>
</cp:coreProperties>
</file>