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89" r:id="rId3"/>
    <p:sldId id="288" r:id="rId4"/>
    <p:sldId id="290" r:id="rId5"/>
    <p:sldId id="277" r:id="rId6"/>
    <p:sldId id="278" r:id="rId7"/>
    <p:sldId id="292" r:id="rId8"/>
    <p:sldId id="295" r:id="rId9"/>
    <p:sldId id="294" r:id="rId10"/>
    <p:sldId id="293" r:id="rId11"/>
    <p:sldId id="296" r:id="rId12"/>
    <p:sldId id="297" r:id="rId13"/>
    <p:sldId id="282" r:id="rId14"/>
    <p:sldId id="281" r:id="rId15"/>
    <p:sldId id="285" r:id="rId16"/>
    <p:sldId id="299" r:id="rId17"/>
    <p:sldId id="301" r:id="rId18"/>
    <p:sldId id="286" r:id="rId19"/>
    <p:sldId id="287" r:id="rId20"/>
    <p:sldId id="291" r:id="rId21"/>
    <p:sldId id="283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498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38E3-9A8F-485F-B197-2097762D6B4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BBEC-E740-45D5-B3E3-CA35F7DC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mmoscow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urist.edu.yar.ru/metodika/metodicheskie_ob_edineniya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4000" y="1295400"/>
            <a:ext cx="73152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954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1447800"/>
            <a:ext cx="7162800" cy="630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Методическое объединение туристского профиля </a:t>
            </a:r>
          </a:p>
          <a:p>
            <a:pPr algn="ctr"/>
            <a:r>
              <a:rPr lang="ru-RU" sz="2000" i="1" dirty="0" smtClean="0"/>
              <a:t>Заседание № 2        31.10.2019 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«Обучение основам судейской практики при организации </a:t>
            </a:r>
          </a:p>
          <a:p>
            <a:pPr algn="ctr"/>
            <a:r>
              <a:rPr lang="ru-RU" sz="3200" b="1" dirty="0" smtClean="0"/>
              <a:t>образовательного процесса»</a:t>
            </a:r>
          </a:p>
          <a:p>
            <a:pPr algn="r"/>
            <a:endParaRPr lang="ru-RU" sz="2800" i="1" dirty="0" smtClean="0"/>
          </a:p>
          <a:p>
            <a:pPr algn="r"/>
            <a:endParaRPr lang="ru-RU" sz="2400" i="1" dirty="0" smtClean="0"/>
          </a:p>
          <a:p>
            <a:pPr algn="r"/>
            <a:r>
              <a:rPr lang="ru-RU" sz="2400" i="1" dirty="0" err="1" smtClean="0"/>
              <a:t>Кладухина</a:t>
            </a:r>
            <a:r>
              <a:rPr lang="ru-RU" sz="2400" i="1" dirty="0" smtClean="0"/>
              <a:t> Наталья Игоревна, </a:t>
            </a:r>
          </a:p>
          <a:p>
            <a:pPr algn="r"/>
            <a:r>
              <a:rPr lang="ru-RU" sz="2400" i="1" dirty="0" smtClean="0"/>
              <a:t>методист ГОУ ДО ЯО </a:t>
            </a:r>
            <a:r>
              <a:rPr lang="ru-RU" sz="2400" i="1" dirty="0" err="1" smtClean="0"/>
              <a:t>ЦДЮТурЭк</a:t>
            </a:r>
            <a:endParaRPr lang="ru-RU" sz="2400" i="1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Нормативная база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</a:rPr>
              <a:t>Правила вида спорта «Спортивное ориентирование», </a:t>
            </a:r>
            <a:r>
              <a:rPr lang="ru-RU" sz="2400" i="1" dirty="0" smtClean="0"/>
              <a:t>Министерство спорта Российской Федерации, 2017г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</a:rPr>
              <a:t>Правила вида спорта «Спортивный туризм», </a:t>
            </a:r>
            <a:r>
              <a:rPr lang="ru-RU" sz="2400" i="1" dirty="0" smtClean="0"/>
              <a:t>2013 г.</a:t>
            </a:r>
            <a:r>
              <a:rPr lang="en-US" sz="2400" i="1" dirty="0" smtClean="0">
                <a:hlinkClick r:id="rId4"/>
              </a:rPr>
              <a:t> (www.tmmoscow.ru</a:t>
            </a:r>
            <a:r>
              <a:rPr lang="en-US" sz="2400" i="1" dirty="0" smtClean="0"/>
              <a:t>)</a:t>
            </a:r>
            <a:endParaRPr lang="ru-RU" sz="2400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</a:rPr>
              <a:t>Регламент групп спортивных дисциплин «Дистанции пешеходные»,  </a:t>
            </a:r>
            <a:r>
              <a:rPr lang="ru-RU" sz="2400" dirty="0" smtClean="0"/>
              <a:t>2019 г</a:t>
            </a:r>
            <a:r>
              <a:rPr lang="ru-RU" sz="2400" i="1" dirty="0" smtClean="0"/>
              <a:t>.(</a:t>
            </a:r>
            <a:r>
              <a:rPr lang="en-US" sz="2400" i="1" dirty="0" smtClean="0">
                <a:hlinkClick r:id="rId4"/>
              </a:rPr>
              <a:t>www.tmmoscow.ru</a:t>
            </a:r>
            <a:r>
              <a:rPr lang="en-US" sz="2400" i="1" dirty="0" smtClean="0"/>
              <a:t>)</a:t>
            </a:r>
            <a:endParaRPr lang="ru-RU" sz="2400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</a:rPr>
              <a:t>Правила организации и проведения туристских соревнований учащихся Российской Федерации, М.1995 г.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</a:rPr>
              <a:t>Руководство для судей и участников соревнований по спортивно-туристскому многоборью (пешеходный и лыжный туризм), ГОУ ЯО </a:t>
            </a:r>
            <a:r>
              <a:rPr lang="ru-RU" sz="2400" dirty="0" err="1" smtClean="0">
                <a:solidFill>
                  <a:srgbClr val="C00000"/>
                </a:solidFill>
              </a:rPr>
              <a:t>ЦДЮТурЭк</a:t>
            </a:r>
            <a:r>
              <a:rPr lang="ru-RU" sz="2400" dirty="0" smtClean="0">
                <a:solidFill>
                  <a:srgbClr val="C00000"/>
                </a:solidFill>
              </a:rPr>
              <a:t>, 2004г.</a:t>
            </a:r>
          </a:p>
          <a:p>
            <a:pPr algn="ctr">
              <a:buFont typeface="Wingdings" pitchFamily="2" charset="2"/>
              <a:buChar char="Ø"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Алгоритм изучения правил</a:t>
            </a:r>
          </a:p>
          <a:p>
            <a:pPr marL="742950" indent="-742950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</a:rPr>
              <a:t>ПРОЧИТАЙ!</a:t>
            </a:r>
          </a:p>
          <a:p>
            <a:pPr marL="457200" indent="-457200">
              <a:buAutoNum type="arabicPeriod"/>
            </a:pPr>
            <a:r>
              <a:rPr lang="ru-RU" sz="4000" b="1" dirty="0" smtClean="0">
                <a:solidFill>
                  <a:schemeClr val="tx2"/>
                </a:solidFill>
              </a:rPr>
              <a:t>Уточни по прочитанному</a:t>
            </a:r>
          </a:p>
          <a:p>
            <a:pPr marL="457200" indent="-457200">
              <a:buAutoNum type="arabicPeriod"/>
            </a:pPr>
            <a:r>
              <a:rPr lang="ru-RU" sz="4000" b="1" dirty="0" smtClean="0">
                <a:solidFill>
                  <a:schemeClr val="tx2"/>
                </a:solidFill>
              </a:rPr>
              <a:t>Цитируй детям</a:t>
            </a:r>
          </a:p>
          <a:p>
            <a:pPr marL="457200" indent="-457200">
              <a:buAutoNum type="arabicPeriod"/>
            </a:pPr>
            <a:r>
              <a:rPr lang="ru-RU" sz="4000" b="1" dirty="0" smtClean="0">
                <a:solidFill>
                  <a:schemeClr val="tx2"/>
                </a:solidFill>
              </a:rPr>
              <a:t>Приучай детей читать и думать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2400" dirty="0" smtClean="0"/>
              <a:t>Судейская </a:t>
            </a:r>
            <a:r>
              <a:rPr lang="ru-RU" sz="2400" dirty="0" smtClean="0"/>
              <a:t>коллегия</a:t>
            </a: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295400"/>
            <a:ext cx="845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Главный судья(заместители по видам, по безопасности, по организационным вопросам, по информации)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Главный секретарь (секретари по видам, члены мандатной комиссии, наградная группа)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Начальники дистанций (помощники начальника дистанции)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Судьи на старте (старший судья, секретарь, хронометрист)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Судьи на этапах (старший судья, судьи)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Судьи на финише (старший судья, секретарь, хронометрист)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Судья – инспектор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Судья по снаряжению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Судья при участниках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Судья по награждению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Судья – информатор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Комендант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Врач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(по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Кодышу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Э.Н.)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	Цель </a:t>
            </a:r>
            <a:r>
              <a:rPr lang="ru-RU" sz="2400" b="1" dirty="0" smtClean="0"/>
              <a:t>педагогическая </a:t>
            </a:r>
            <a:r>
              <a:rPr lang="ru-RU" sz="2400" dirty="0" smtClean="0"/>
              <a:t>– создать условия для формирования у обучающихся ключевых компетентностей: </a:t>
            </a:r>
            <a:r>
              <a:rPr lang="ru-RU" sz="2400" dirty="0" err="1" smtClean="0"/>
              <a:t>ценностно</a:t>
            </a:r>
            <a:r>
              <a:rPr lang="ru-RU" sz="2400" dirty="0" smtClean="0"/>
              <a:t> – смысловых, </a:t>
            </a:r>
            <a:r>
              <a:rPr lang="ru-RU" sz="2400" dirty="0" err="1" smtClean="0"/>
              <a:t>учебно</a:t>
            </a:r>
            <a:r>
              <a:rPr lang="ru-RU" sz="2400" dirty="0" smtClean="0"/>
              <a:t> – познавательных, </a:t>
            </a:r>
            <a:r>
              <a:rPr lang="ru-RU" sz="2400" dirty="0" err="1" smtClean="0"/>
              <a:t>социокультурных</a:t>
            </a:r>
            <a:r>
              <a:rPr lang="ru-RU" sz="2400" dirty="0" smtClean="0"/>
              <a:t>,      коммуникативных через практическую </a:t>
            </a:r>
            <a:br>
              <a:rPr lang="ru-RU" sz="2400" dirty="0" smtClean="0"/>
            </a:br>
            <a:r>
              <a:rPr lang="ru-RU" sz="2400" dirty="0" err="1" smtClean="0"/>
              <a:t>туристско</a:t>
            </a:r>
            <a:r>
              <a:rPr lang="ru-RU" sz="2400" dirty="0" smtClean="0"/>
              <a:t> – краеведческую деятельность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2400" b="1" dirty="0" smtClean="0"/>
              <a:t>Цель детская </a:t>
            </a:r>
            <a:r>
              <a:rPr lang="ru-RU" sz="2400" dirty="0" smtClean="0"/>
              <a:t>– провести интересно свободное время с друзьями, удовлетворить интерес к какой-либо теме.</a:t>
            </a:r>
          </a:p>
          <a:p>
            <a:pPr algn="ctr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Для подростков ведущим типом психической деятельности является общественно – полезная деятельность.</a:t>
            </a:r>
          </a:p>
          <a:p>
            <a:pPr algn="ctr">
              <a:buNone/>
            </a:pP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600" y="838200"/>
            <a:ext cx="80772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Игра в соревнования «Московский лабиринт»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676400"/>
            <a:ext cx="6519594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36340"/>
          <a:stretch>
            <a:fillRect/>
          </a:stretch>
        </p:blipFill>
        <p:spPr bwMode="auto">
          <a:xfrm>
            <a:off x="1752600" y="1480503"/>
            <a:ext cx="5867400" cy="419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Оборудование</a:t>
            </a:r>
          </a:p>
          <a:p>
            <a:r>
              <a:rPr lang="ru-RU" sz="2400" dirty="0" smtClean="0"/>
              <a:t>Спортивный зал (школьный коридор, кабинет);</a:t>
            </a:r>
          </a:p>
          <a:p>
            <a:r>
              <a:rPr lang="ru-RU" sz="2400" dirty="0" smtClean="0"/>
              <a:t>Призмы (конусы, самодельные призмы);</a:t>
            </a:r>
          </a:p>
          <a:p>
            <a:r>
              <a:rPr lang="ru-RU" sz="2400" dirty="0" smtClean="0"/>
              <a:t>Обозначение КП (цифры, буквы, цветные карандаши);</a:t>
            </a:r>
          </a:p>
          <a:p>
            <a:r>
              <a:rPr lang="ru-RU" sz="2400" dirty="0" smtClean="0"/>
              <a:t>Шаблон плана-схемы зала /чистый лист для схемы (для установочной карты и  дистанций);</a:t>
            </a:r>
          </a:p>
          <a:p>
            <a:r>
              <a:rPr lang="ru-RU" sz="2400" dirty="0" smtClean="0"/>
              <a:t>Секундомер – 2 шт.;</a:t>
            </a:r>
          </a:p>
          <a:p>
            <a:r>
              <a:rPr lang="ru-RU" sz="2400" dirty="0" smtClean="0"/>
              <a:t>Бумага для </a:t>
            </a:r>
            <a:r>
              <a:rPr lang="ru-RU" sz="2400" dirty="0" err="1" smtClean="0"/>
              <a:t>стартового-финишного</a:t>
            </a:r>
            <a:r>
              <a:rPr lang="ru-RU" sz="2400" dirty="0" smtClean="0"/>
              <a:t> протокола;</a:t>
            </a:r>
          </a:p>
          <a:p>
            <a:r>
              <a:rPr lang="ru-RU" sz="2400" dirty="0" smtClean="0"/>
              <a:t>Скамейки и возможные препятствия</a:t>
            </a:r>
          </a:p>
          <a:p>
            <a:r>
              <a:rPr lang="ru-RU" sz="2400" dirty="0" smtClean="0"/>
              <a:t>Карточка участника (по числу стартующих +  проверочные для начальников дистанции «ключи»)</a:t>
            </a:r>
          </a:p>
          <a:p>
            <a:pPr algn="ctr">
              <a:buNone/>
            </a:pP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334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 smtClean="0"/>
              <a:t>Возможные должности:</a:t>
            </a:r>
          </a:p>
          <a:p>
            <a:r>
              <a:rPr lang="ru-RU" sz="2800" b="1" dirty="0" smtClean="0"/>
              <a:t>Начальник дистанции , помощник начальника дистанции;</a:t>
            </a:r>
          </a:p>
          <a:p>
            <a:r>
              <a:rPr lang="ru-RU" sz="2800" b="1" dirty="0" smtClean="0"/>
              <a:t>Секретариат (стартовый протокол, итоговый протокол);</a:t>
            </a:r>
          </a:p>
          <a:p>
            <a:r>
              <a:rPr lang="ru-RU" sz="2800" b="1" dirty="0" smtClean="0"/>
              <a:t>Хронометрист на старте, хронометрист на финише;</a:t>
            </a:r>
          </a:p>
          <a:p>
            <a:r>
              <a:rPr lang="ru-RU" sz="2800" b="1" dirty="0" smtClean="0"/>
              <a:t>Судья при участниках.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2400" b="1" i="1" dirty="0" smtClean="0"/>
              <a:t>Задача для группы:</a:t>
            </a:r>
          </a:p>
          <a:p>
            <a:pPr>
              <a:buNone/>
            </a:pPr>
            <a:r>
              <a:rPr lang="ru-RU" sz="1800" b="1" i="1" dirty="0" smtClean="0"/>
              <a:t>Организовать соревнования «Московский лабиринт», подвести  их итоги.</a:t>
            </a:r>
          </a:p>
          <a:p>
            <a:pPr>
              <a:buNone/>
            </a:pPr>
            <a:r>
              <a:rPr lang="ru-RU" sz="1800" b="1" i="1" dirty="0" smtClean="0"/>
              <a:t>В это время преподаватель может заниматься с </a:t>
            </a:r>
            <a:r>
              <a:rPr lang="ru-RU" sz="1800" b="1" i="1" dirty="0" smtClean="0"/>
              <a:t>остальными детьми </a:t>
            </a:r>
            <a:r>
              <a:rPr lang="ru-RU" sz="1800" b="1" i="1" dirty="0" smtClean="0"/>
              <a:t>другой работой.</a:t>
            </a:r>
          </a:p>
          <a:p>
            <a:pPr algn="ctr"/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7543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" y="1924050"/>
            <a:ext cx="74104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Положение о методическом объединении </a:t>
            </a:r>
            <a:br>
              <a:rPr lang="ru-RU" sz="2400" b="1" dirty="0" smtClean="0"/>
            </a:br>
            <a:r>
              <a:rPr lang="ru-RU" sz="2400" b="1" dirty="0" smtClean="0"/>
              <a:t>ГОУ ДО ЯО </a:t>
            </a:r>
            <a:r>
              <a:rPr lang="ru-RU" sz="2400" b="1" dirty="0" err="1" smtClean="0"/>
              <a:t>ЦДЮТурЭк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1600" i="1" dirty="0" smtClean="0">
                <a:hlinkClick r:id="rId4"/>
              </a:rPr>
              <a:t>https://turist.edu.yar.ru/metodika/metodicheskie_ob_edineniya.html</a:t>
            </a:r>
            <a:endParaRPr lang="ru-RU" sz="16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	</a:t>
            </a:r>
          </a:p>
          <a:p>
            <a:pPr>
              <a:buNone/>
            </a:pPr>
            <a:r>
              <a:rPr lang="ru-RU" sz="2400" b="1" dirty="0" smtClean="0"/>
              <a:t>Свидетельство  участника МО </a:t>
            </a:r>
            <a:r>
              <a:rPr lang="en-US" sz="2400" b="1" dirty="0" smtClean="0"/>
              <a:t>II</a:t>
            </a:r>
            <a:r>
              <a:rPr lang="ru-RU" sz="2400" b="1" dirty="0" smtClean="0"/>
              <a:t> степени – </a:t>
            </a:r>
            <a:r>
              <a:rPr lang="ru-RU" sz="2400" i="1" dirty="0" smtClean="0"/>
              <a:t>систематическое посещение заседаний;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ru-RU" sz="2400" b="1" dirty="0" smtClean="0"/>
              <a:t>	Свидетельство  участника МО </a:t>
            </a:r>
            <a:r>
              <a:rPr lang="en-US" sz="2400" b="1" dirty="0" smtClean="0"/>
              <a:t>I</a:t>
            </a:r>
            <a:r>
              <a:rPr lang="ru-RU" sz="2400" b="1" dirty="0" smtClean="0"/>
              <a:t> степени – </a:t>
            </a:r>
            <a:r>
              <a:rPr lang="ru-RU" sz="2400" i="1" dirty="0" smtClean="0"/>
              <a:t>систематическое посещение заседаний и презентация своего педагогического опыта  в рамках деятельности МО;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b="1" dirty="0" smtClean="0"/>
              <a:t>	Сертификат </a:t>
            </a:r>
            <a:r>
              <a:rPr lang="ru-RU" dirty="0" smtClean="0"/>
              <a:t>– </a:t>
            </a:r>
            <a:r>
              <a:rPr lang="ru-RU" sz="2400" i="1" dirty="0" smtClean="0"/>
              <a:t>за разработку методического материала с размещением в банке педагогического опыта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990600"/>
            <a:ext cx="4446792" cy="547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4000" b="1" dirty="0" smtClean="0"/>
              <a:t>Какие задачи можно  решать педагогу</a:t>
            </a:r>
          </a:p>
          <a:p>
            <a:pPr algn="ctr">
              <a:buNone/>
            </a:pPr>
            <a:r>
              <a:rPr lang="ru-RU" sz="4000" b="1" dirty="0" smtClean="0"/>
              <a:t>при проведении данной формы работы?</a:t>
            </a:r>
          </a:p>
        </p:txBody>
      </p:sp>
      <p:pic>
        <p:nvPicPr>
          <p:cNvPr id="8" name="Picture 2" descr="C:\Users\Windows\Desktop\question_mark_per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2133600" cy="185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2400" b="1" dirty="0" smtClean="0"/>
              <a:t>Задачи педагогические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371600"/>
            <a:ext cx="7467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 Создать условия для развития социально – значимых и коммуникативных качеств детей на этапах подготовки, проведения и подведения итогов </a:t>
            </a:r>
            <a:r>
              <a:rPr lang="ru-RU" dirty="0" err="1" smtClean="0"/>
              <a:t>игры-соревнований</a:t>
            </a:r>
            <a:r>
              <a:rPr lang="ru-RU" dirty="0" smtClean="0"/>
              <a:t>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 Прививать навыки самостоятельной и ответственной деятельности  в группе;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 Формировать навыки чтения и составления плана-схемы, ориентирования на местности;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 Содействовать развитию мыслительной деятельности</a:t>
            </a:r>
          </a:p>
          <a:p>
            <a:pPr>
              <a:defRPr/>
            </a:pPr>
            <a:r>
              <a:rPr lang="ru-RU" dirty="0" smtClean="0"/>
              <a:t>(сравнение, обобщение, анализ, синтез)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 Способствовать развитию творческих способностей;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Организовать дифференцированную работу ( с учетом опыта и  особенностей усвоения материала)</a:t>
            </a:r>
          </a:p>
          <a:p>
            <a:pPr algn="ctr">
              <a:defRPr/>
            </a:pPr>
            <a:endParaRPr lang="ru-RU" sz="2400" b="1" dirty="0" smtClean="0"/>
          </a:p>
          <a:p>
            <a:pPr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8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8382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Банк педагогического опыта участников методического объединения  педагогов туристского профиля</a:t>
            </a:r>
            <a:endParaRPr lang="ru-RU" sz="20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544" t="8144" b="5531"/>
          <a:stretch>
            <a:fillRect/>
          </a:stretch>
        </p:blipFill>
        <p:spPr bwMode="auto">
          <a:xfrm>
            <a:off x="914400" y="1524000"/>
            <a:ext cx="8050890" cy="47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8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685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работы методического объединения на 2019 год</a:t>
            </a:r>
            <a:endParaRPr lang="ru-RU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5286" y="1447801"/>
            <a:ext cx="6871914" cy="50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8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685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Мотивация участников МО </a:t>
            </a:r>
            <a:r>
              <a:rPr lang="ru-RU" sz="2000" b="1" smtClean="0"/>
              <a:t>туристского профиля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086" y="1371600"/>
            <a:ext cx="692434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600" y="762000"/>
            <a:ext cx="8077200" cy="53641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Анкетирование по содержательной части заседаний МО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Запрос на предложенные темы: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обучение работе с компасом и картой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начальный уровень – 4 человека, продвинутый  уровень – 3 человека);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практика организации технических этапов 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(7 человек из них 4 - продвинутый уровень);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обучение технике преодоления отдельных технических этапов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 (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10 человек)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использование игровых технологий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17 человек)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интерактивные формы обучения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(10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ч.еловек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Запрос слушателей: 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изменения в регламенте, подготовка судей и ЕВСК, изменения в нормативно-правовой базе организации походов, проведение байдарочных походов, практические занятия по организации технических этапов с инструкторами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chemeClr val="accent2">
                    <a:lumMod val="50000"/>
                  </a:schemeClr>
                </a:solidFill>
              </a:rPr>
              <a:t>Обучение основам судейской практики при организации образовательного процесса</a:t>
            </a:r>
          </a:p>
          <a:p>
            <a:pPr algn="ctr">
              <a:buNone/>
            </a:pPr>
            <a:endParaRPr lang="ru-RU" sz="1800" b="1" dirty="0" smtClean="0"/>
          </a:p>
          <a:p>
            <a:pPr algn="just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«Судья – лицо, осуществляющее правосудие»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Юридический словарь</a:t>
            </a:r>
          </a:p>
          <a:p>
            <a:pPr algn="just"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«Человек, который судит, высказывает мнение, даёт оценку»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С.И. Ожегов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Откуда  берутся судейские кадры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  областном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детском спортивном туризме ?</a:t>
            </a:r>
          </a:p>
        </p:txBody>
      </p:sp>
      <p:pic>
        <p:nvPicPr>
          <p:cNvPr id="5" name="Picture 2" descr="C:\Users\Windows\Desktop\question_mark_per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65" y="838200"/>
            <a:ext cx="2190136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Спортивный туризм </a:t>
            </a:r>
          </a:p>
          <a:p>
            <a:pPr algn="ctr">
              <a:buNone/>
            </a:pPr>
            <a:r>
              <a:rPr lang="ru-RU" sz="2400" dirty="0" smtClean="0"/>
              <a:t>(номер-код вида спорта 0840005411Я)</a:t>
            </a:r>
          </a:p>
          <a:p>
            <a:pPr algn="ctr"/>
            <a:r>
              <a:rPr lang="ru-RU" sz="2400" b="1" dirty="0" smtClean="0"/>
              <a:t>группа дисциплин «Дистанция» </a:t>
            </a:r>
            <a:r>
              <a:rPr lang="ru-RU" sz="2400" dirty="0" smtClean="0"/>
              <a:t>- преодоление препятствий в  природной среде и на искусственных рельефах</a:t>
            </a:r>
          </a:p>
          <a:p>
            <a:pPr algn="ctr"/>
            <a:r>
              <a:rPr lang="ru-RU" sz="2400" b="1" dirty="0" smtClean="0"/>
              <a:t>группа дисциплин «Маршрут» </a:t>
            </a:r>
            <a:r>
              <a:rPr lang="ru-RU" sz="2400" dirty="0" smtClean="0"/>
              <a:t>– прохождение спортивных туристских маршрутов с категорированными препятствиями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Спортивное ориентирование 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608</Words>
  <Application>Microsoft Office PowerPoint</Application>
  <PresentationFormat>Экран (4:3)</PresentationFormat>
  <Paragraphs>120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Положение о методическом объединении  ГОУ ДО ЯО ЦДЮТурЭк https://turist.edu.yar.ru/metodika/metodicheskie_ob_edineniya.html</vt:lpstr>
      <vt:lpstr>Банк педагогического опыта участников методического объединения  педагогов туристского профиля</vt:lpstr>
      <vt:lpstr>План работы методического объединения на 2019 год</vt:lpstr>
      <vt:lpstr>Мотивация участников МО туристского профиля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образовательных практик организаций отдыха детей и их оздоровления  "Смена мечты»</dc:title>
  <dc:creator>Svetlana</dc:creator>
  <cp:lastModifiedBy>Пользователь</cp:lastModifiedBy>
  <cp:revision>123</cp:revision>
  <dcterms:created xsi:type="dcterms:W3CDTF">2018-10-09T07:17:18Z</dcterms:created>
  <dcterms:modified xsi:type="dcterms:W3CDTF">2019-10-31T13:09:57Z</dcterms:modified>
</cp:coreProperties>
</file>