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8" r:id="rId11"/>
    <p:sldId id="309" r:id="rId12"/>
    <p:sldId id="303" r:id="rId13"/>
    <p:sldId id="304" r:id="rId14"/>
    <p:sldId id="305" r:id="rId15"/>
    <p:sldId id="306" r:id="rId16"/>
    <p:sldId id="307" r:id="rId17"/>
    <p:sldId id="310" r:id="rId18"/>
    <p:sldId id="311" r:id="rId19"/>
    <p:sldId id="312" r:id="rId20"/>
    <p:sldId id="313" r:id="rId21"/>
    <p:sldId id="314" r:id="rId22"/>
    <p:sldId id="316" r:id="rId23"/>
    <p:sldId id="315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660"/>
  </p:normalViewPr>
  <p:slideViewPr>
    <p:cSldViewPr>
      <p:cViewPr varScale="1">
        <p:scale>
          <a:sx n="86" d="100"/>
          <a:sy n="8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038E3-9A8F-485F-B197-2097762D6B4E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6BBEC-E740-45D5-B3E3-CA35F7DCD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605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8BE34-380E-4F33-A001-591D424B1B1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6BC06-EC34-46EB-96DB-F20F777BE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85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duturyar" TargetMode="External"/><Relationship Id="rId5" Type="http://schemas.openxmlformats.org/officeDocument/2006/relationships/hyperlink" Target="mailto:cduturek@mail.ru" TargetMode="External"/><Relationship Id="rId4" Type="http://schemas.openxmlformats.org/officeDocument/2006/relationships/hyperlink" Target="http://turist.edu.yar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5334000"/>
            <a:ext cx="7620000" cy="1066800"/>
          </a:xfrm>
        </p:spPr>
        <p:txBody>
          <a:bodyPr>
            <a:noAutofit/>
          </a:bodyPr>
          <a:lstStyle/>
          <a:p>
            <a:pPr algn="r"/>
            <a:r>
              <a:rPr lang="ru-RU" sz="2800" i="1" dirty="0"/>
              <a:t>Маркелов Семён Михайлович, </a:t>
            </a:r>
            <a:br>
              <a:rPr lang="ru-RU" sz="2800" i="1" dirty="0"/>
            </a:br>
            <a:r>
              <a:rPr lang="ru-RU" sz="2800" i="1" dirty="0"/>
              <a:t>педагог-организатор ГОУ ДО ЯО </a:t>
            </a:r>
            <a:r>
              <a:rPr lang="ru-RU" sz="2800" i="1" dirty="0" err="1"/>
              <a:t>ЦДЮТурЭк</a:t>
            </a:r>
            <a:endParaRPr lang="ru-RU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24000" y="1295400"/>
            <a:ext cx="73152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7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273"/>
            <a:ext cx="20574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79512" y="242088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Личное и командное снаряжение.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Организация питания в походе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851920" y="2276873"/>
            <a:ext cx="5040560" cy="194421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Посуда может быть из нержавеющей стали, титана или алюминия (в крайнем случае пластиковая)</a:t>
            </a:r>
          </a:p>
          <a:p>
            <a:r>
              <a:rPr lang="ru-RU" sz="2000" dirty="0" smtClean="0"/>
              <a:t>Никакого стекла, фарфора, деревянных ложек</a:t>
            </a:r>
          </a:p>
          <a:p>
            <a:r>
              <a:rPr lang="ru-RU" sz="2000" dirty="0" smtClean="0"/>
              <a:t>Вилка не нужна, хватит ложки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КЛМН (кружка, ложка, миска, нож)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19-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slide-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739" b="150"/>
          <a:stretch>
            <a:fillRect/>
          </a:stretch>
        </p:blipFill>
        <p:spPr>
          <a:xfrm>
            <a:off x="0" y="404664"/>
            <a:ext cx="4244426" cy="6192688"/>
          </a:xfrm>
          <a:prstGeom prst="rect">
            <a:avLst/>
          </a:prstGeom>
        </p:spPr>
      </p:pic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4211960" y="1124744"/>
            <a:ext cx="4932040" cy="54726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     рюкзак</a:t>
            </a:r>
            <a:br>
              <a:rPr lang="ru-RU" sz="2000" dirty="0" smtClean="0"/>
            </a:br>
            <a:r>
              <a:rPr lang="ru-RU" sz="2000" dirty="0" smtClean="0"/>
              <a:t>спальный мешок</a:t>
            </a:r>
            <a:br>
              <a:rPr lang="ru-RU" sz="2000" dirty="0" smtClean="0"/>
            </a:br>
            <a:r>
              <a:rPr lang="ru-RU" sz="2000" dirty="0" smtClean="0"/>
              <a:t>коврик</a:t>
            </a:r>
            <a:br>
              <a:rPr lang="ru-RU" sz="2000" dirty="0" smtClean="0"/>
            </a:br>
            <a:r>
              <a:rPr lang="ru-RU" sz="2000" dirty="0" smtClean="0"/>
              <a:t>обувь (для стоянки)</a:t>
            </a:r>
            <a:br>
              <a:rPr lang="ru-RU" sz="2000" dirty="0" smtClean="0"/>
            </a:br>
            <a:r>
              <a:rPr lang="ru-RU" sz="2000" dirty="0" smtClean="0"/>
              <a:t>головной убор</a:t>
            </a:r>
            <a:br>
              <a:rPr lang="ru-RU" sz="2000" dirty="0" smtClean="0"/>
            </a:br>
            <a:r>
              <a:rPr lang="ru-RU" sz="2000" dirty="0" smtClean="0"/>
              <a:t>одежда (для стоянки и для сна)</a:t>
            </a:r>
            <a:br>
              <a:rPr lang="ru-RU" sz="2000" dirty="0" smtClean="0"/>
            </a:br>
            <a:r>
              <a:rPr lang="ru-RU" sz="2000" dirty="0" smtClean="0"/>
              <a:t>бельё (лучше 2 набора)</a:t>
            </a:r>
            <a:br>
              <a:rPr lang="ru-RU" sz="2000" dirty="0" smtClean="0"/>
            </a:br>
            <a:r>
              <a:rPr lang="ru-RU" sz="2000" dirty="0" smtClean="0"/>
              <a:t>дождевик</a:t>
            </a:r>
            <a:br>
              <a:rPr lang="ru-RU" sz="2000" dirty="0" smtClean="0"/>
            </a:br>
            <a:r>
              <a:rPr lang="ru-RU" sz="2000" dirty="0" smtClean="0"/>
              <a:t>КЛМН</a:t>
            </a:r>
            <a:br>
              <a:rPr lang="ru-RU" sz="2000" dirty="0" smtClean="0"/>
            </a:br>
            <a:r>
              <a:rPr lang="ru-RU" sz="2000" dirty="0" smtClean="0"/>
              <a:t>средства личной гигиены</a:t>
            </a:r>
            <a:br>
              <a:rPr lang="ru-RU" sz="2000" dirty="0" smtClean="0"/>
            </a:br>
            <a:r>
              <a:rPr lang="ru-RU" sz="2000" dirty="0" smtClean="0"/>
              <a:t>полотенце</a:t>
            </a:r>
            <a:br>
              <a:rPr lang="ru-RU" sz="2000" dirty="0" smtClean="0"/>
            </a:br>
            <a:r>
              <a:rPr lang="ru-RU" sz="2000" dirty="0" smtClean="0"/>
              <a:t>фонарик (лучше налобный)</a:t>
            </a:r>
            <a:br>
              <a:rPr lang="ru-RU" sz="2000" dirty="0" smtClean="0"/>
            </a:br>
            <a:r>
              <a:rPr lang="ru-RU" sz="2000" dirty="0" smtClean="0"/>
              <a:t>солнечные очки (при необходимости)</a:t>
            </a:r>
            <a:br>
              <a:rPr lang="ru-RU" sz="2000" dirty="0" smtClean="0"/>
            </a:br>
            <a:r>
              <a:rPr lang="ru-RU" sz="2000" dirty="0" smtClean="0"/>
              <a:t>спички</a:t>
            </a:r>
            <a:br>
              <a:rPr lang="ru-RU" sz="2000" dirty="0" smtClean="0"/>
            </a:br>
            <a:r>
              <a:rPr lang="ru-RU" sz="2000" dirty="0" smtClean="0"/>
              <a:t>часы</a:t>
            </a:r>
            <a:br>
              <a:rPr lang="ru-RU" sz="2000" dirty="0" smtClean="0"/>
            </a:br>
            <a:r>
              <a:rPr lang="ru-RU" sz="2000" dirty="0" smtClean="0"/>
              <a:t>минимальная аптечка (</a:t>
            </a:r>
            <a:r>
              <a:rPr lang="ru-RU" sz="2000" dirty="0" err="1" smtClean="0"/>
              <a:t>ипп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>телефон</a:t>
            </a:r>
            <a:br>
              <a:rPr lang="ru-RU" sz="2000" dirty="0" smtClean="0"/>
            </a:br>
            <a:r>
              <a:rPr lang="ru-RU" sz="2000" dirty="0" smtClean="0"/>
              <a:t>блокнот, ручка</a:t>
            </a:r>
            <a:br>
              <a:rPr lang="ru-RU" sz="2000" dirty="0" smtClean="0"/>
            </a:br>
            <a:r>
              <a:rPr lang="ru-RU" sz="2000" dirty="0" smtClean="0"/>
              <a:t>веревочка</a:t>
            </a:r>
            <a:br>
              <a:rPr lang="ru-RU" sz="2000" dirty="0" smtClean="0"/>
            </a:b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Без названия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2E2E0"/>
              </a:clrFrom>
              <a:clrTo>
                <a:srgbClr val="E2E2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2012967"/>
            <a:ext cx="2355134" cy="314422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Zahod-Jewelry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276871"/>
            <a:ext cx="4392488" cy="2929789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71600" y="1052736"/>
            <a:ext cx="7704856" cy="51845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1043608" y="1196752"/>
            <a:ext cx="7488832" cy="4680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2260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однослойные и двухслойные</a:t>
            </a:r>
          </a:p>
          <a:p>
            <a:r>
              <a:rPr lang="ru-RU" sz="2000" dirty="0" smtClean="0"/>
              <a:t>должна быть максимально простой в сборке, иметь удобный вход, защищенный москитной сеткой, и тамбур</a:t>
            </a:r>
          </a:p>
          <a:p>
            <a:r>
              <a:rPr lang="ru-RU" sz="2000" dirty="0" smtClean="0"/>
              <a:t>1,2,3,4… местные (при размещении детей можно рассчитывать на одно дополнительное место)</a:t>
            </a:r>
          </a:p>
          <a:p>
            <a:r>
              <a:rPr lang="ru-RU" sz="2000" dirty="0" smtClean="0"/>
              <a:t>При распределении группового снаряжения стоит взвесить все его составляющие и разделить между участниками так, чтобы не допустить перегруза или большой разницы в весе рюкзаков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Палатка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_i_-_i_-_i_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7" y="4520739"/>
            <a:ext cx="3347864" cy="20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Виды палаток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_i_-_i_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1" y="836712"/>
            <a:ext cx="914208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136815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 Обычно котелки туристические для костра изготавливают из трёх видов материала: нержавеющей стали, алюминия или титана.</a:t>
            </a:r>
          </a:p>
          <a:p>
            <a:r>
              <a:rPr lang="ru-RU" sz="2000" dirty="0" smtClean="0"/>
              <a:t>рассчитывать объём котелка из расчёта 0,5 литра на человека на один прием пищи.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Костровые принадлежности и котлы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5f85da4537d540612bcae9dbe142c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996952"/>
            <a:ext cx="5256584" cy="35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Костровые принадлежности и котлы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5490_r800x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556792"/>
            <a:ext cx="3744416" cy="2496277"/>
          </a:xfrm>
          <a:prstGeom prst="rect">
            <a:avLst/>
          </a:prstGeom>
        </p:spPr>
      </p:pic>
      <p:pic>
        <p:nvPicPr>
          <p:cNvPr id="11" name="Рисунок 10" descr="54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3744416" cy="2496277"/>
          </a:xfrm>
          <a:prstGeom prst="rect">
            <a:avLst/>
          </a:prstGeom>
        </p:spPr>
      </p:pic>
      <p:pic>
        <p:nvPicPr>
          <p:cNvPr id="14" name="Рисунок 13" descr="11bd4aa9d67da264d53a167c88c3a5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4746" y="1556793"/>
            <a:ext cx="3674705" cy="2448272"/>
          </a:xfrm>
          <a:prstGeom prst="rect">
            <a:avLst/>
          </a:prstGeom>
        </p:spPr>
      </p:pic>
      <p:pic>
        <p:nvPicPr>
          <p:cNvPr id="15" name="Рисунок 14" descr="Kostrovaya_podveska_2-500x500.jpg"/>
          <p:cNvPicPr>
            <a:picLocks noChangeAspect="1"/>
          </p:cNvPicPr>
          <p:nvPr/>
        </p:nvPicPr>
        <p:blipFill>
          <a:blip r:embed="rId7" cstate="print"/>
          <a:srcRect t="8829" b="6705"/>
          <a:stretch>
            <a:fillRect/>
          </a:stretch>
        </p:blipFill>
        <p:spPr>
          <a:xfrm>
            <a:off x="5076056" y="4077072"/>
            <a:ext cx="3168352" cy="267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slide-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214"/>
          <a:stretch>
            <a:fillRect/>
          </a:stretch>
        </p:blipFill>
        <p:spPr>
          <a:xfrm>
            <a:off x="467544" y="3861048"/>
            <a:ext cx="8208912" cy="26922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Командное снаряжение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1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2880320"/>
          </a:xfrm>
        </p:spPr>
        <p:txBody>
          <a:bodyPr numCol="2">
            <a:normAutofit fontScale="77500" lnSpcReduction="20000"/>
          </a:bodyPr>
          <a:lstStyle/>
          <a:p>
            <a:r>
              <a:rPr lang="ru-RU" sz="2000" dirty="0" smtClean="0"/>
              <a:t>Палатки</a:t>
            </a:r>
          </a:p>
          <a:p>
            <a:r>
              <a:rPr lang="ru-RU" sz="2000" dirty="0" smtClean="0"/>
              <a:t>Топор</a:t>
            </a:r>
          </a:p>
          <a:p>
            <a:r>
              <a:rPr lang="ru-RU" sz="2000" dirty="0" smtClean="0"/>
              <a:t>Пила (2-ручная или цепная)</a:t>
            </a:r>
            <a:endParaRPr lang="ru-RU" sz="2000" dirty="0" smtClean="0"/>
          </a:p>
          <a:p>
            <a:r>
              <a:rPr lang="ru-RU" sz="2000" dirty="0" smtClean="0"/>
              <a:t>Лопата</a:t>
            </a:r>
          </a:p>
          <a:p>
            <a:r>
              <a:rPr lang="ru-RU" sz="2000" dirty="0" smtClean="0"/>
              <a:t>Котелки</a:t>
            </a:r>
          </a:p>
          <a:p>
            <a:r>
              <a:rPr lang="ru-RU" sz="2000" dirty="0" smtClean="0"/>
              <a:t>Костровое оборудование</a:t>
            </a:r>
          </a:p>
          <a:p>
            <a:r>
              <a:rPr lang="ru-RU" sz="2000" dirty="0" smtClean="0"/>
              <a:t>Половник</a:t>
            </a:r>
          </a:p>
          <a:p>
            <a:r>
              <a:rPr lang="ru-RU" sz="2000" dirty="0" smtClean="0"/>
              <a:t>Разделочная доска</a:t>
            </a:r>
          </a:p>
          <a:p>
            <a:r>
              <a:rPr lang="ru-RU" sz="2000" dirty="0" smtClean="0"/>
              <a:t>Консервный нож</a:t>
            </a:r>
          </a:p>
          <a:p>
            <a:r>
              <a:rPr lang="ru-RU" sz="2000" dirty="0" smtClean="0"/>
              <a:t>Полиэтиленовая пленка</a:t>
            </a:r>
          </a:p>
          <a:p>
            <a:r>
              <a:rPr lang="ru-RU" sz="2000" dirty="0" smtClean="0"/>
              <a:t>Ремонтный набор</a:t>
            </a:r>
          </a:p>
          <a:p>
            <a:r>
              <a:rPr lang="ru-RU" sz="2000" dirty="0" smtClean="0"/>
              <a:t>Аптечка</a:t>
            </a:r>
          </a:p>
          <a:p>
            <a:r>
              <a:rPr lang="ru-RU" sz="2000" dirty="0" smtClean="0"/>
              <a:t>Карты (топографические)</a:t>
            </a:r>
          </a:p>
          <a:p>
            <a:r>
              <a:rPr lang="ru-RU" sz="2000" dirty="0" smtClean="0"/>
              <a:t>Компасы</a:t>
            </a:r>
          </a:p>
          <a:p>
            <a:r>
              <a:rPr lang="ru-RU" sz="2000" dirty="0" smtClean="0"/>
              <a:t>Часы</a:t>
            </a:r>
          </a:p>
          <a:p>
            <a:r>
              <a:rPr lang="ru-RU" sz="2000" dirty="0" smtClean="0"/>
              <a:t>Веревки</a:t>
            </a:r>
          </a:p>
          <a:p>
            <a:r>
              <a:rPr lang="ru-RU" sz="2000" dirty="0" smtClean="0"/>
              <a:t>Фото-видео аппаратура</a:t>
            </a:r>
          </a:p>
          <a:p>
            <a:r>
              <a:rPr lang="ru-RU" sz="2000" dirty="0" smtClean="0"/>
              <a:t>Спички</a:t>
            </a:r>
          </a:p>
          <a:p>
            <a:r>
              <a:rPr lang="ru-RU" sz="2000" dirty="0" smtClean="0"/>
              <a:t>Кемпинговый фонарь</a:t>
            </a:r>
          </a:p>
          <a:p>
            <a:r>
              <a:rPr lang="ru-RU" sz="2000" dirty="0" smtClean="0"/>
              <a:t>Рации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Примерный состав командной аптечки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1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2880320"/>
          </a:xfrm>
        </p:spPr>
        <p:txBody>
          <a:bodyPr numCol="2">
            <a:normAutofit fontScale="92500" lnSpcReduction="20000"/>
          </a:bodyPr>
          <a:lstStyle/>
          <a:p>
            <a:r>
              <a:rPr lang="ru-RU" sz="2000" dirty="0" smtClean="0"/>
              <a:t>Перевязочные средства (бинт стерильный, салфетки стерильные, пластырь, эластичный бинт)</a:t>
            </a:r>
          </a:p>
          <a:p>
            <a:r>
              <a:rPr lang="ru-RU" sz="2000" dirty="0" smtClean="0"/>
              <a:t>Жгут</a:t>
            </a:r>
          </a:p>
          <a:p>
            <a:r>
              <a:rPr lang="ru-RU" sz="2000" dirty="0" smtClean="0"/>
              <a:t>Ножницы</a:t>
            </a:r>
          </a:p>
          <a:p>
            <a:r>
              <a:rPr lang="ru-RU" sz="2000" dirty="0" smtClean="0"/>
              <a:t>Обеззараживающие средства</a:t>
            </a:r>
          </a:p>
          <a:p>
            <a:r>
              <a:rPr lang="ru-RU" sz="2000" dirty="0" smtClean="0"/>
              <a:t>Средства для защиты кожного покрова</a:t>
            </a:r>
          </a:p>
          <a:p>
            <a:r>
              <a:rPr lang="ru-RU" sz="2000" dirty="0" smtClean="0"/>
              <a:t>Жаропонижающие средства</a:t>
            </a:r>
          </a:p>
          <a:p>
            <a:r>
              <a:rPr lang="ru-RU" sz="2000" dirty="0" smtClean="0"/>
              <a:t>Обезболивающие средства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Желудочные и </a:t>
            </a:r>
            <a:r>
              <a:rPr lang="ru-RU" sz="2000" dirty="0" err="1" smtClean="0"/>
              <a:t>противодиарейные</a:t>
            </a:r>
            <a:r>
              <a:rPr lang="ru-RU" sz="2000" dirty="0" smtClean="0"/>
              <a:t> средства </a:t>
            </a:r>
          </a:p>
          <a:p>
            <a:r>
              <a:rPr lang="ru-RU" sz="2000" dirty="0" smtClean="0"/>
              <a:t>Противоаллергические средства</a:t>
            </a:r>
          </a:p>
          <a:p>
            <a:r>
              <a:rPr lang="ru-RU" sz="2000" dirty="0" smtClean="0"/>
              <a:t>Средства от ожогов</a:t>
            </a:r>
          </a:p>
          <a:p>
            <a:r>
              <a:rPr lang="ru-RU" sz="2000" dirty="0" smtClean="0"/>
              <a:t>Охлаждающие пакеты</a:t>
            </a:r>
          </a:p>
          <a:p>
            <a:r>
              <a:rPr lang="ru-RU" sz="2000" dirty="0" smtClean="0"/>
              <a:t>Наружные средства НПВС (мази и крема от растяжений и ушибов)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8" name="Рисунок 7" descr="Aptechka-pervoy-pomoshhi-puteshestvenni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573016"/>
            <a:ext cx="3901884" cy="27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Примерный состав ремонтного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набора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1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3312368"/>
          </a:xfrm>
        </p:spPr>
        <p:txBody>
          <a:bodyPr numCol="2">
            <a:normAutofit fontScale="85000" lnSpcReduction="20000"/>
          </a:bodyPr>
          <a:lstStyle/>
          <a:p>
            <a:r>
              <a:rPr lang="ru-RU" sz="2000" dirty="0" smtClean="0"/>
              <a:t>Скотч / </a:t>
            </a:r>
            <a:r>
              <a:rPr lang="ru-RU" sz="2000" dirty="0" err="1" smtClean="0"/>
              <a:t>изолента</a:t>
            </a:r>
            <a:endParaRPr lang="ru-RU" sz="2000" dirty="0" smtClean="0"/>
          </a:p>
          <a:p>
            <a:r>
              <a:rPr lang="ru-RU" sz="2000" dirty="0" smtClean="0"/>
              <a:t>Нитки и иголки (набор)</a:t>
            </a:r>
          </a:p>
          <a:p>
            <a:r>
              <a:rPr lang="ru-RU" sz="2000" dirty="0" smtClean="0"/>
              <a:t>Булавки</a:t>
            </a:r>
          </a:p>
          <a:p>
            <a:r>
              <a:rPr lang="ru-RU" sz="2000" dirty="0" smtClean="0"/>
              <a:t>Ножницы</a:t>
            </a:r>
          </a:p>
          <a:p>
            <a:r>
              <a:rPr lang="ru-RU" sz="2000" dirty="0" smtClean="0"/>
              <a:t>Проволока</a:t>
            </a:r>
          </a:p>
          <a:p>
            <a:r>
              <a:rPr lang="ru-RU" sz="2000" dirty="0" smtClean="0"/>
              <a:t>Плоскогубцы</a:t>
            </a:r>
          </a:p>
          <a:p>
            <a:r>
              <a:rPr lang="ru-RU" sz="2000" dirty="0" smtClean="0"/>
              <a:t>Отвертка и </a:t>
            </a:r>
            <a:r>
              <a:rPr lang="ru-RU" sz="2000" dirty="0" err="1" smtClean="0"/>
              <a:t>саморезы</a:t>
            </a:r>
            <a:endParaRPr lang="ru-RU" sz="2000" dirty="0" smtClean="0"/>
          </a:p>
          <a:p>
            <a:r>
              <a:rPr lang="ru-RU" sz="2000" dirty="0" smtClean="0"/>
              <a:t>Молоток и гвозди</a:t>
            </a:r>
          </a:p>
          <a:p>
            <a:r>
              <a:rPr lang="ru-RU" sz="2000" dirty="0" smtClean="0"/>
              <a:t>Шило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Нож</a:t>
            </a:r>
          </a:p>
          <a:p>
            <a:r>
              <a:rPr lang="ru-RU" sz="2000" dirty="0" smtClean="0"/>
              <a:t>Веревочка</a:t>
            </a:r>
          </a:p>
          <a:p>
            <a:r>
              <a:rPr lang="ru-RU" sz="2000" dirty="0" smtClean="0"/>
              <a:t>Клей универсальный</a:t>
            </a:r>
          </a:p>
          <a:p>
            <a:r>
              <a:rPr lang="ru-RU" sz="2000" dirty="0" smtClean="0"/>
              <a:t>Тесьма (стропа)</a:t>
            </a:r>
          </a:p>
          <a:p>
            <a:r>
              <a:rPr lang="ru-RU" sz="2000" dirty="0" smtClean="0"/>
              <a:t>Заплатки (для одежды и для палатки)</a:t>
            </a:r>
          </a:p>
          <a:p>
            <a:r>
              <a:rPr lang="ru-RU" sz="2000" dirty="0" smtClean="0"/>
              <a:t>Шины для ремонта дуг палатки</a:t>
            </a:r>
          </a:p>
          <a:p>
            <a:r>
              <a:rPr lang="ru-RU" sz="2000" dirty="0" smtClean="0"/>
              <a:t>Фурнитура для рюкзаков и палаток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9" name="Рисунок 8" descr="245613-67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573016"/>
            <a:ext cx="339756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60982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Личное снаряжение – это экипировка каждого туриста, а именно: рюкзак, туристический коврик, спальный мешок, одежда и обувь, индивидуальная аптечка, посуда, умывальные принадлежности, фонарь и другие персональные вещи.</a:t>
            </a:r>
          </a:p>
          <a:p>
            <a:pPr algn="just"/>
            <a:endParaRPr lang="ru-RU" sz="2400" dirty="0" smtClean="0">
              <a:solidFill>
                <a:srgbClr val="444444"/>
              </a:solidFill>
              <a:latin typeface="Times New Roman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Групповое снаряжение – это предметы, которыми может пользоваться вся туристская группа: палатки, тенты, костровой инвентарь (котлы, половник, топоры, пилы, таганок и т.д.), медицинская аптечка, ремонтный набор, основная и вспомогательная веревки и прочее.</a:t>
            </a:r>
            <a:endParaRPr lang="ru-RU" sz="2400" dirty="0" smtClean="0">
              <a:solidFill>
                <a:srgbClr val="444444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Подготовка снаряжения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60982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444444"/>
                </a:solidFill>
                <a:latin typeface="Times New Roman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В походах выходного дня рекомендуется придерживаться общепринятой среди туристов суточной формулы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«8+8+8»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(8 часов – движение по маршруту, 8 часов – бивачные работы утром, в обед и на ночлеге и отдых в лагере, 8 часов – сон)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ОРГАНИЗАЦИЯ ТУРИСТСКОГО БЫТА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pvd-01.jpg"/>
          <p:cNvPicPr>
            <a:picLocks noChangeAspect="1"/>
          </p:cNvPicPr>
          <p:nvPr/>
        </p:nvPicPr>
        <p:blipFill>
          <a:blip r:embed="rId4" cstate="print"/>
          <a:srcRect l="15909"/>
          <a:stretch>
            <a:fillRect/>
          </a:stretch>
        </p:blipFill>
        <p:spPr>
          <a:xfrm>
            <a:off x="179512" y="3573016"/>
            <a:ext cx="2664296" cy="2123011"/>
          </a:xfrm>
          <a:prstGeom prst="rect">
            <a:avLst/>
          </a:prstGeom>
        </p:spPr>
      </p:pic>
      <p:pic>
        <p:nvPicPr>
          <p:cNvPr id="8" name="Рисунок 7" descr="ur_05_01.png"/>
          <p:cNvPicPr>
            <a:picLocks noChangeAspect="1"/>
          </p:cNvPicPr>
          <p:nvPr/>
        </p:nvPicPr>
        <p:blipFill>
          <a:blip r:embed="rId5" cstate="print"/>
          <a:srcRect l="3412" t="7557" r="8448" b="5859"/>
          <a:stretch>
            <a:fillRect/>
          </a:stretch>
        </p:blipFill>
        <p:spPr>
          <a:xfrm>
            <a:off x="2915816" y="3573016"/>
            <a:ext cx="2965035" cy="2160240"/>
          </a:xfrm>
          <a:prstGeom prst="rect">
            <a:avLst/>
          </a:prstGeom>
        </p:spPr>
      </p:pic>
      <p:pic>
        <p:nvPicPr>
          <p:cNvPr id="9" name="Рисунок 8" descr="Zk7DK2Ww9l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3645024"/>
            <a:ext cx="3024336" cy="201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51520" y="2420888"/>
            <a:ext cx="8229600" cy="6098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Главное требование – безопасность!</a:t>
            </a:r>
            <a:endParaRPr lang="en-US" sz="2000" b="1" dirty="0" smtClean="0"/>
          </a:p>
          <a:p>
            <a:pPr algn="ctr">
              <a:buNone/>
            </a:pPr>
            <a:endParaRPr lang="en-US" sz="2000" b="1" dirty="0" smtClean="0">
              <a:solidFill>
                <a:srgbClr val="444444"/>
              </a:solidFill>
              <a:latin typeface="Times New Roman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444444"/>
              </a:solidFill>
              <a:latin typeface="Times New Roman"/>
            </a:endParaRPr>
          </a:p>
          <a:p>
            <a:r>
              <a:rPr lang="ru-RU" sz="2000" dirty="0" smtClean="0"/>
              <a:t>Место для бивака должно быть сухим, защищенным от сильного ветра и в то же время достаточно продуваемым</a:t>
            </a:r>
          </a:p>
          <a:p>
            <a:r>
              <a:rPr lang="ru-RU" sz="2000" dirty="0" smtClean="0"/>
              <a:t>С достаточным количеством топлива (дров), вблизи пригодной для приготовления пищи и умывания воды</a:t>
            </a:r>
          </a:p>
          <a:p>
            <a:r>
              <a:rPr lang="ru-RU" sz="2000" dirty="0" smtClean="0"/>
              <a:t>Предпочтительнее устраивать лагерь на берегу реки или ручья выше населенного пункта по течению реки, около родника, чем вблизи водоема со стоячей водой</a:t>
            </a:r>
          </a:p>
          <a:p>
            <a:r>
              <a:rPr lang="ru-RU" sz="2000" dirty="0" smtClean="0"/>
              <a:t>Особое, хотя и не обязательное значение имеет эстетичность места ночевки.</a:t>
            </a:r>
            <a:endParaRPr lang="ru-RU" sz="2000" b="1" dirty="0" smtClean="0">
              <a:solidFill>
                <a:srgbClr val="444444"/>
              </a:solidFill>
              <a:latin typeface="Times New Roman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444444"/>
              </a:solidFill>
              <a:latin typeface="Times New Roman"/>
            </a:endParaRPr>
          </a:p>
          <a:p>
            <a:pPr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Выбор места для лагеря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50658" t="29080" r="14167" b="30600"/>
          <a:stretch>
            <a:fillRect/>
          </a:stretch>
        </p:blipFill>
        <p:spPr bwMode="auto">
          <a:xfrm>
            <a:off x="5148064" y="1196752"/>
            <a:ext cx="3096344" cy="221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95536" y="1772816"/>
            <a:ext cx="6264696" cy="4397455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назначает обязанности в группе, не допуская безделья и неорганизованности</a:t>
            </a:r>
          </a:p>
          <a:p>
            <a:r>
              <a:rPr lang="ru-RU" sz="2000" dirty="0" smtClean="0"/>
              <a:t>указывает, откуда должна быть взята питьевая вода, </a:t>
            </a:r>
          </a:p>
          <a:p>
            <a:r>
              <a:rPr lang="ru-RU" sz="2000" dirty="0" smtClean="0"/>
              <a:t>определяет место для умывания, набора воды и мытья посуды, туалета, а также место для костра, соблюдая все противопожарные меры</a:t>
            </a:r>
          </a:p>
          <a:p>
            <a:r>
              <a:rPr lang="ru-RU" sz="2000" dirty="0" smtClean="0"/>
              <a:t>объясняет участникам, как различить сухие и живые деревья</a:t>
            </a:r>
          </a:p>
          <a:p>
            <a:r>
              <a:rPr lang="ru-RU" sz="2000" dirty="0" smtClean="0"/>
              <a:t>как выбрать подходящее топливо для костра</a:t>
            </a:r>
          </a:p>
          <a:p>
            <a:r>
              <a:rPr lang="ru-RU" sz="2000" dirty="0" smtClean="0"/>
              <a:t>следит за тем, чтобы заготовка дров производилась в определенном месте по правилам техники безопасности</a:t>
            </a:r>
          </a:p>
          <a:p>
            <a:r>
              <a:rPr lang="ru-RU" sz="2000" dirty="0" smtClean="0"/>
              <a:t>инструктирует дежурных и остальных туристов о поведении у костра, в палатках и рядом с источником воды</a:t>
            </a:r>
            <a:endParaRPr lang="ru-RU" sz="2000" b="1" dirty="0" smtClean="0">
              <a:solidFill>
                <a:srgbClr val="444444"/>
              </a:solidFill>
              <a:latin typeface="Times New Roman"/>
            </a:endParaRPr>
          </a:p>
          <a:p>
            <a:pPr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Руководитель похода: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1040224_6.jpeg"/>
          <p:cNvPicPr>
            <a:picLocks noChangeAspect="1"/>
          </p:cNvPicPr>
          <p:nvPr/>
        </p:nvPicPr>
        <p:blipFill>
          <a:blip r:embed="rId4" cstate="print"/>
          <a:srcRect l="71262" t="16400" b="16401"/>
          <a:stretch>
            <a:fillRect/>
          </a:stretch>
        </p:blipFill>
        <p:spPr>
          <a:xfrm>
            <a:off x="6926807" y="1916832"/>
            <a:ext cx="221719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915816" y="1700808"/>
            <a:ext cx="5925344" cy="60982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руководитель распределяет обязанности по заготовке топлива, разведению огня и приготовлению пищи</a:t>
            </a:r>
          </a:p>
          <a:p>
            <a:r>
              <a:rPr lang="ru-RU" sz="2000" dirty="0" smtClean="0"/>
              <a:t>рекомендуется делить группу на звенья дежурных</a:t>
            </a:r>
          </a:p>
          <a:p>
            <a:r>
              <a:rPr lang="ru-RU" sz="2000" dirty="0" smtClean="0"/>
              <a:t>всеобщая занятость и равномерно распределенные трудовые обязанности благоприятно сказываются на психологическом климате походного коллектива</a:t>
            </a:r>
            <a:endParaRPr lang="ru-RU" sz="2000" b="1" dirty="0" smtClean="0">
              <a:solidFill>
                <a:srgbClr val="444444"/>
              </a:solidFill>
              <a:latin typeface="Times New Roman"/>
            </a:endParaRPr>
          </a:p>
          <a:p>
            <a:pPr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Приготовление пищи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8083" t="40000" r="59842" b="33120"/>
          <a:stretch>
            <a:fillRect/>
          </a:stretch>
        </p:blipFill>
        <p:spPr bwMode="auto">
          <a:xfrm>
            <a:off x="323528" y="1844824"/>
            <a:ext cx="2232248" cy="310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339752" y="1124744"/>
            <a:ext cx="6804248" cy="60982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запрещается разводить костры в парковой зоне, скверах, в зонах массового отдыха</a:t>
            </a:r>
          </a:p>
          <a:p>
            <a:r>
              <a:rPr lang="ru-RU" sz="2000" dirty="0" smtClean="0"/>
              <a:t> костры должны устраиваться в отдалении от деревьев и кустарников, </a:t>
            </a:r>
          </a:p>
          <a:p>
            <a:r>
              <a:rPr lang="ru-RU" sz="2000" dirty="0" smtClean="0"/>
              <a:t>в целях безопасности не рекомендуется устраивать костры под нависающими сухими ветвями деревьев, среди луговин с сухой травой</a:t>
            </a:r>
          </a:p>
          <a:p>
            <a:r>
              <a:rPr lang="ru-RU" sz="2000" dirty="0" smtClean="0"/>
              <a:t>костры желательно разводить на старых кострищах</a:t>
            </a:r>
          </a:p>
          <a:p>
            <a:r>
              <a:rPr lang="ru-RU" sz="2000" dirty="0" smtClean="0"/>
              <a:t>если костер разводится на новом месте, необходимо предварительно снять дерн, уложить его в штабель на удалении от огня и увлажнить с тем, чтобы перед уходом с места </a:t>
            </a:r>
            <a:r>
              <a:rPr lang="ru-RU" sz="2000" dirty="0" err="1" smtClean="0"/>
              <a:t>рекультивировать</a:t>
            </a:r>
            <a:r>
              <a:rPr lang="ru-RU" sz="2000" dirty="0" smtClean="0"/>
              <a:t> погашенное кострище</a:t>
            </a:r>
          </a:p>
          <a:p>
            <a:r>
              <a:rPr lang="ru-RU" sz="2000" dirty="0" smtClean="0"/>
              <a:t>если бивак располагается в лесу, на торфянистой местности, на старом лугу, то для предотвращения подземного возгорания лесной подстилки и дерновины следует окопать кострище глубокой канавкой, посыпать площадку под костром и вокруг него песком</a:t>
            </a: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Условия разведения костра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Kak-pravilno-tushit-i-razzhigat-koster.jpg"/>
          <p:cNvPicPr>
            <a:picLocks noChangeAspect="1"/>
          </p:cNvPicPr>
          <p:nvPr/>
        </p:nvPicPr>
        <p:blipFill>
          <a:blip r:embed="rId4" cstate="print"/>
          <a:srcRect l="9051" r="57087" b="36732"/>
          <a:stretch>
            <a:fillRect/>
          </a:stretch>
        </p:blipFill>
        <p:spPr>
          <a:xfrm>
            <a:off x="0" y="2204864"/>
            <a:ext cx="2160240" cy="215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915816" y="1700808"/>
            <a:ext cx="5925344" cy="60982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Вся посуда должна быть помыта и убрана</a:t>
            </a:r>
          </a:p>
          <a:p>
            <a:r>
              <a:rPr lang="ru-RU" sz="2000" dirty="0" smtClean="0"/>
              <a:t>Остатки приготовленной еды следует утилизировать, закопав в стороне от бивака или положив в костер</a:t>
            </a:r>
          </a:p>
          <a:p>
            <a:r>
              <a:rPr lang="ru-RU" sz="2000" dirty="0" smtClean="0"/>
              <a:t>Мыть посуду следует максимально </a:t>
            </a:r>
            <a:r>
              <a:rPr lang="ru-RU" sz="2000" dirty="0" err="1" smtClean="0"/>
              <a:t>экологичными</a:t>
            </a:r>
            <a:r>
              <a:rPr lang="ru-RU" sz="2000" dirty="0" smtClean="0"/>
              <a:t> способами, используя природные или </a:t>
            </a:r>
            <a:r>
              <a:rPr lang="ru-RU" sz="2000" dirty="0" err="1" smtClean="0"/>
              <a:t>биоразлагаемые</a:t>
            </a:r>
            <a:r>
              <a:rPr lang="ru-RU" sz="2000" dirty="0" smtClean="0"/>
              <a:t> моющие средства</a:t>
            </a: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После приема пищи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8083" t="40000" r="59842" b="33120"/>
          <a:stretch>
            <a:fillRect/>
          </a:stretch>
        </p:blipFill>
        <p:spPr bwMode="auto">
          <a:xfrm>
            <a:off x="323528" y="1844824"/>
            <a:ext cx="2232248" cy="310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339752" y="1124744"/>
            <a:ext cx="6804248" cy="6098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Руководитель поручает туристам уборку территории:</a:t>
            </a:r>
          </a:p>
          <a:p>
            <a:r>
              <a:rPr lang="ru-RU" sz="2000" dirty="0" smtClean="0"/>
              <a:t>сплющить и закопать предварительно обожженные металлические консервные банки и другие несгораемые отходы</a:t>
            </a:r>
          </a:p>
          <a:p>
            <a:r>
              <a:rPr lang="ru-RU" sz="2000" dirty="0" smtClean="0"/>
              <a:t>сжечь бумагу пластиковые упаковки и иной горючий мусор</a:t>
            </a:r>
          </a:p>
          <a:p>
            <a:r>
              <a:rPr lang="ru-RU" sz="2000" dirty="0" smtClean="0"/>
              <a:t>собрать и аккуратно сложить в поленницу или шалаш неиспользованное топливо</a:t>
            </a:r>
          </a:p>
          <a:p>
            <a:r>
              <a:rPr lang="ru-RU" sz="2000" dirty="0" smtClean="0"/>
              <a:t>тщательно погасить костер, разворошив угли, полив их водой или засыпав песком</a:t>
            </a:r>
          </a:p>
          <a:p>
            <a:r>
              <a:rPr lang="ru-RU" sz="2000" dirty="0" smtClean="0"/>
              <a:t>перекопать кострище и уложить на место снятый дерн.</a:t>
            </a:r>
          </a:p>
          <a:p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b="1" dirty="0" smtClean="0"/>
              <a:t>Запрещается</a:t>
            </a:r>
            <a:r>
              <a:rPr lang="ru-RU" sz="2000" dirty="0" smtClean="0"/>
              <a:t> оставлять или закапывать на месте стоянки стеклянную тару или бой стекла. Все это и то, что не может быть сожжено, следует </a:t>
            </a:r>
            <a:r>
              <a:rPr lang="ru-RU" sz="2000" b="1" dirty="0" smtClean="0"/>
              <a:t>уносить с собой</a:t>
            </a:r>
            <a:r>
              <a:rPr lang="ru-RU" sz="2000" dirty="0" smtClean="0"/>
              <a:t> с места привала</a:t>
            </a: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Перед уходом с привала или места ночевки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Kak-pravilno-tushit-i-razzhigat-koster.jpg"/>
          <p:cNvPicPr>
            <a:picLocks noChangeAspect="1"/>
          </p:cNvPicPr>
          <p:nvPr/>
        </p:nvPicPr>
        <p:blipFill>
          <a:blip r:embed="rId4" cstate="print"/>
          <a:srcRect l="58662" r="8263" b="35258"/>
          <a:stretch>
            <a:fillRect/>
          </a:stretch>
        </p:blipFill>
        <p:spPr>
          <a:xfrm>
            <a:off x="179512" y="2636912"/>
            <a:ext cx="1800200" cy="188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3717032"/>
            <a:ext cx="8841160" cy="408203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один серьезный прием пищи (обед), а по пути следования 1-2 легких перекуса</a:t>
            </a:r>
          </a:p>
          <a:p>
            <a:r>
              <a:rPr lang="ru-RU" sz="2000" dirty="0" smtClean="0"/>
              <a:t>термосы с горячим питьем, бутерброды, консервированные продукты, выпечку, готовую еду в контейнере и др.</a:t>
            </a:r>
          </a:p>
          <a:p>
            <a:r>
              <a:rPr lang="ru-RU" sz="2000" dirty="0" smtClean="0"/>
              <a:t>Руководитель организовывает на большом привале приготовление чая и/или горячего обеда (супа или несложного гарнира с мясом)</a:t>
            </a:r>
          </a:p>
          <a:p>
            <a:pPr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Главное правило в таком походе – общий стол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Организация питания в 1-дневном походе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6534" t="41680" r="55117" b="25560"/>
          <a:stretch>
            <a:fillRect/>
          </a:stretch>
        </p:blipFill>
        <p:spPr bwMode="auto">
          <a:xfrm>
            <a:off x="3203848" y="1484784"/>
            <a:ext cx="2843808" cy="205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3717032"/>
            <a:ext cx="8841160" cy="408203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Количество участников должно быть четко определено</a:t>
            </a:r>
          </a:p>
          <a:p>
            <a:r>
              <a:rPr lang="ru-RU" sz="2000" dirty="0" smtClean="0"/>
              <a:t>Походное меню – список блюд и напитков для всех приемов пищи</a:t>
            </a:r>
          </a:p>
          <a:p>
            <a:r>
              <a:rPr lang="ru-RU" sz="2000" dirty="0" smtClean="0"/>
              <a:t>Составлять меню желательно вместе с участниками похода</a:t>
            </a:r>
          </a:p>
          <a:p>
            <a:r>
              <a:rPr lang="ru-RU" sz="2000" dirty="0" smtClean="0"/>
              <a:t>Калорийность дневного рациона юных туристов: 2500-3000 ккал в летних ПВД и 3200-3400 ккал в зимнее время</a:t>
            </a:r>
          </a:p>
          <a:p>
            <a:r>
              <a:rPr lang="ru-RU" sz="2000" dirty="0" smtClean="0"/>
              <a:t>На основе меню составляют продуктовую раскладку – перечень необходимых продуктов питания и их количество (объем) для группы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Организация питания в 2-3-дневном походе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6534" t="41680" r="55117" b="25560"/>
          <a:stretch>
            <a:fillRect/>
          </a:stretch>
        </p:blipFill>
        <p:spPr bwMode="auto">
          <a:xfrm>
            <a:off x="3203848" y="1484784"/>
            <a:ext cx="2843808" cy="205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3212976"/>
            <a:ext cx="8841160" cy="408203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Желательно не брать в поход продукты в стеклянной таре</a:t>
            </a:r>
          </a:p>
          <a:p>
            <a:r>
              <a:rPr lang="ru-RU" sz="2000" dirty="0" smtClean="0"/>
              <a:t>Крупы, сахар и другие сыпучие продукты лучше расфасовать в пластиковые бутылки или контейнеры</a:t>
            </a:r>
          </a:p>
          <a:p>
            <a:r>
              <a:rPr lang="ru-RU" sz="2000" dirty="0" smtClean="0"/>
              <a:t>Использование сублимированных продуктов поможет снизить вес рюкзаков</a:t>
            </a:r>
          </a:p>
          <a:p>
            <a:r>
              <a:rPr lang="ru-RU" sz="2000" dirty="0" smtClean="0"/>
              <a:t>Руководитель может заранее собрать с участников оговоренную сумму денег для общей «кассы» или закупить продукты за свой счет с возвратом денег</a:t>
            </a:r>
          </a:p>
          <a:p>
            <a:r>
              <a:rPr lang="ru-RU" sz="2000" dirty="0" smtClean="0"/>
              <a:t>Можно поручить участникам сделать свой вклад в общий котел продуктами по списку раскладки, взятыми из дома</a:t>
            </a:r>
          </a:p>
          <a:p>
            <a:r>
              <a:rPr lang="ru-RU" sz="2000" dirty="0" smtClean="0"/>
              <a:t>финансовые расходы участников должны быть равномерными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Организация питания в 2-3-дневном походе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6534" t="41680" r="55117" b="25560"/>
          <a:stretch>
            <a:fillRect/>
          </a:stretch>
        </p:blipFill>
        <p:spPr bwMode="auto">
          <a:xfrm>
            <a:off x="3131840" y="1124744"/>
            <a:ext cx="2843808" cy="205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771800" y="1916832"/>
            <a:ext cx="6156176" cy="6098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Рюкзаки </a:t>
            </a:r>
            <a:r>
              <a:rPr lang="ru-RU" sz="2000" b="1" dirty="0" smtClean="0"/>
              <a:t>от 50 до 80 литров</a:t>
            </a:r>
            <a:r>
              <a:rPr lang="ru-RU" sz="2000" dirty="0" smtClean="0"/>
              <a:t>, рассчитанные для путешествий средней продолжительности. В зависимости от производителя и конкретной модели в рюкзаке может быть </a:t>
            </a:r>
            <a:r>
              <a:rPr lang="ru-RU" sz="2000" b="1" dirty="0" smtClean="0"/>
              <a:t>алюминиевый каркас, анатомическая спинка</a:t>
            </a:r>
            <a:r>
              <a:rPr lang="ru-RU" sz="2000" dirty="0" smtClean="0"/>
              <a:t> из </a:t>
            </a:r>
            <a:r>
              <a:rPr lang="ru-RU" sz="2000" dirty="0" err="1" smtClean="0"/>
              <a:t>пеноматериалов</a:t>
            </a:r>
            <a:r>
              <a:rPr lang="ru-RU" sz="2000" dirty="0" smtClean="0"/>
              <a:t> или </a:t>
            </a:r>
            <a:r>
              <a:rPr lang="ru-RU" sz="2000" b="1" dirty="0" smtClean="0"/>
              <a:t>комбинация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Современные рюкзаки оснащены специальными дождевиками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рейнковерами</a:t>
            </a:r>
            <a:r>
              <a:rPr lang="ru-RU" sz="2000" b="1" dirty="0" smtClean="0"/>
              <a:t>), </a:t>
            </a:r>
            <a:r>
              <a:rPr lang="ru-RU" sz="2000" dirty="0" smtClean="0"/>
              <a:t>либо приобретаются отдельно</a:t>
            </a:r>
            <a:r>
              <a:rPr lang="ru-RU" sz="2000" b="1" dirty="0" smtClean="0"/>
              <a:t>. </a:t>
            </a:r>
            <a:r>
              <a:rPr lang="ru-RU" sz="2000" dirty="0" smtClean="0"/>
              <a:t>Желательно все вещи в рюкзаке держать в чехлах или пакетах.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Туристский рюкзак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4e47ad4a9cb2027c650f840d315408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96752"/>
            <a:ext cx="1728192" cy="2443908"/>
          </a:xfrm>
          <a:prstGeom prst="rect">
            <a:avLst/>
          </a:prstGeom>
        </p:spPr>
      </p:pic>
      <p:pic>
        <p:nvPicPr>
          <p:cNvPr id="8" name="Рисунок 7" descr="558.9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789040"/>
            <a:ext cx="1872208" cy="27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2687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Практическое занятие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50658" t="29080" r="14167" b="30600"/>
          <a:stretch>
            <a:fillRect/>
          </a:stretch>
        </p:blipFill>
        <p:spPr bwMode="auto">
          <a:xfrm>
            <a:off x="1619672" y="2060848"/>
            <a:ext cx="5760640" cy="41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Autofit/>
          </a:bodyPr>
          <a:lstStyle/>
          <a:p>
            <a:r>
              <a:rPr lang="ru-RU" sz="2800" b="1" dirty="0"/>
              <a:t> 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9552" y="836712"/>
            <a:ext cx="7620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  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/>
          </a:p>
          <a:p>
            <a:pPr lvl="0" algn="ctr">
              <a:buNone/>
              <a:defRPr/>
            </a:pPr>
            <a:r>
              <a:rPr lang="ru-RU" sz="2400" dirty="0">
                <a:latin typeface="+mj-lt"/>
                <a:cs typeface="Times New Roman" pitchFamily="18" charset="0"/>
              </a:rPr>
              <a:t>Сайт: </a:t>
            </a:r>
            <a:r>
              <a:rPr lang="en-US" sz="2400" dirty="0">
                <a:latin typeface="+mj-lt"/>
                <a:cs typeface="Times New Roman" pitchFamily="18" charset="0"/>
                <a:hlinkClick r:id="rId4"/>
              </a:rPr>
              <a:t>http://turist.edu.yar.ru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pPr lvl="0" algn="ctr">
              <a:buNone/>
              <a:defRPr/>
            </a:pPr>
            <a:r>
              <a:rPr lang="ru-RU" sz="2400" dirty="0" err="1" smtClean="0">
                <a:latin typeface="+mj-lt"/>
                <a:cs typeface="Times New Roman" pitchFamily="18" charset="0"/>
              </a:rPr>
              <a:t>Эл.почта</a:t>
            </a:r>
            <a:r>
              <a:rPr lang="en-US" sz="2400" dirty="0" smtClean="0">
                <a:latin typeface="+mj-lt"/>
                <a:cs typeface="Times New Roman" pitchFamily="18" charset="0"/>
              </a:rPr>
              <a:t>: </a:t>
            </a:r>
            <a:r>
              <a:rPr lang="en-US" sz="2400" dirty="0">
                <a:latin typeface="+mj-lt"/>
                <a:cs typeface="Times New Roman" pitchFamily="18" charset="0"/>
                <a:hlinkClick r:id="rId5"/>
              </a:rPr>
              <a:t>cduturek@mail.ru</a:t>
            </a:r>
            <a:endParaRPr lang="ru-RU" sz="2400" dirty="0">
              <a:latin typeface="+mj-lt"/>
              <a:cs typeface="Times New Roman" pitchFamily="18" charset="0"/>
            </a:endParaRPr>
          </a:p>
          <a:p>
            <a:pPr lvl="0" algn="ctr">
              <a:buNone/>
              <a:defRPr/>
            </a:pPr>
            <a:r>
              <a:rPr lang="ru-RU" sz="2400" dirty="0" smtClean="0">
                <a:latin typeface="+mj-lt"/>
                <a:cs typeface="Times New Roman" pitchFamily="18" charset="0"/>
              </a:rPr>
              <a:t>ВК: </a:t>
            </a:r>
            <a:r>
              <a:rPr lang="en-US" sz="2400" dirty="0">
                <a:latin typeface="+mj-lt"/>
                <a:cs typeface="Times New Roman" pitchFamily="18" charset="0"/>
                <a:hlinkClick r:id="rId6"/>
              </a:rPr>
              <a:t>https://vk.com/cduturyar</a:t>
            </a:r>
            <a:r>
              <a:rPr lang="ru-RU" sz="2400" dirty="0">
                <a:latin typeface="+mj-lt"/>
                <a:cs typeface="Times New Roman" pitchFamily="18" charset="0"/>
              </a:rPr>
              <a:t> 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pPr lvl="0" algn="ctr">
              <a:buNone/>
              <a:defRPr/>
            </a:pPr>
            <a:r>
              <a:rPr lang="ru-RU" sz="2400" dirty="0">
                <a:latin typeface="+mj-lt"/>
                <a:cs typeface="Times New Roman" pitchFamily="18" charset="0"/>
              </a:rPr>
              <a:t>Тел. (4852) 24-07-69, 24-30-89</a:t>
            </a:r>
            <a:endParaRPr lang="ru-RU" sz="2400" dirty="0">
              <a:latin typeface="+mj-lt"/>
            </a:endParaRP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437112"/>
            <a:ext cx="20574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83671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Туристский рюкзак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6508" t="45880" r="27292" b="30600"/>
          <a:stretch>
            <a:fillRect/>
          </a:stretch>
        </p:blipFill>
        <p:spPr bwMode="auto">
          <a:xfrm>
            <a:off x="1" y="1556792"/>
            <a:ext cx="9149650" cy="291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ris-tyazhelyj_ryukzak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4437112"/>
            <a:ext cx="3121152" cy="20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Правила укладки рюкзака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ukladk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1628800"/>
            <a:ext cx="50405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771800" y="1916832"/>
            <a:ext cx="6156176" cy="60982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спальники-одеяла, которые могут расстегиваться как одеяло;</a:t>
            </a:r>
          </a:p>
          <a:p>
            <a:r>
              <a:rPr lang="ru-RU" sz="2000" dirty="0" smtClean="0"/>
              <a:t>спальники-коконы — имеющие анатомическую форму, суженную к ногам.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Пуховые (тёплые, но впитывают влагу)</a:t>
            </a:r>
          </a:p>
          <a:p>
            <a:r>
              <a:rPr lang="ru-RU" sz="2000" dirty="0" err="1" smtClean="0"/>
              <a:t>Синтепоновые</a:t>
            </a:r>
            <a:r>
              <a:rPr lang="ru-RU" sz="2000" dirty="0" smtClean="0"/>
              <a:t> (менее теплые, но влагостойкие по сравнению с пуховыми)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Спальный мешок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spalnik-so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56792"/>
            <a:ext cx="2696233" cy="1739913"/>
          </a:xfrm>
          <a:prstGeom prst="rect">
            <a:avLst/>
          </a:prstGeom>
        </p:spPr>
      </p:pic>
      <p:pic>
        <p:nvPicPr>
          <p:cNvPr id="10" name="Рисунок 9" descr="ursul-300-1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73016"/>
            <a:ext cx="2448272" cy="15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987824" y="2564904"/>
            <a:ext cx="6156176" cy="6098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Коврик относится спальным принадлежностям и укладывается под спальник, на дно палатки.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Пенополиуритановый</a:t>
            </a:r>
            <a:r>
              <a:rPr lang="ru-RU" sz="2000" dirty="0" smtClean="0"/>
              <a:t> коврик практически не имеет веса, не мокнет и не проводит тепло.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Туристский коврик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inxv0gmd1eyduphjanvofsgnhh50stl7.jpeg"/>
          <p:cNvPicPr>
            <a:picLocks noChangeAspect="1"/>
          </p:cNvPicPr>
          <p:nvPr/>
        </p:nvPicPr>
        <p:blipFill>
          <a:blip r:embed="rId4" cstate="print"/>
          <a:srcRect t="19551" b="19550"/>
          <a:stretch>
            <a:fillRect/>
          </a:stretch>
        </p:blipFill>
        <p:spPr>
          <a:xfrm>
            <a:off x="179512" y="1628800"/>
            <a:ext cx="3168352" cy="1929500"/>
          </a:xfrm>
          <a:prstGeom prst="rect">
            <a:avLst/>
          </a:prstGeom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501008"/>
            <a:ext cx="2304256" cy="2304256"/>
          </a:xfrm>
          <a:prstGeom prst="rect">
            <a:avLst/>
          </a:prstGeom>
        </p:spPr>
      </p:pic>
      <p:pic>
        <p:nvPicPr>
          <p:cNvPr id="12" name="Рисунок 11" descr="84149.750x0.jpg"/>
          <p:cNvPicPr>
            <a:picLocks noChangeAspect="1"/>
          </p:cNvPicPr>
          <p:nvPr/>
        </p:nvPicPr>
        <p:blipFill>
          <a:blip r:embed="rId6" cstate="print"/>
          <a:srcRect t="17233" b="16062"/>
          <a:stretch>
            <a:fillRect/>
          </a:stretch>
        </p:blipFill>
        <p:spPr>
          <a:xfrm>
            <a:off x="3707904" y="4869160"/>
            <a:ext cx="2506579" cy="1440160"/>
          </a:xfrm>
          <a:prstGeom prst="rect">
            <a:avLst/>
          </a:prstGeom>
        </p:spPr>
      </p:pic>
      <p:sp>
        <p:nvSpPr>
          <p:cNvPr id="14" name="Плюс 13"/>
          <p:cNvSpPr/>
          <p:nvPr/>
        </p:nvSpPr>
        <p:spPr>
          <a:xfrm>
            <a:off x="2555776" y="5373216"/>
            <a:ext cx="720080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3645024"/>
            <a:ext cx="9144000" cy="42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Обувь должна быть удобной по форме, плотно сидеть на ноге, но не жать стопу.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Кроме </a:t>
            </a:r>
            <a:r>
              <a:rPr lang="ru-RU" sz="2000" b="1" dirty="0" smtClean="0"/>
              <a:t>походной</a:t>
            </a:r>
            <a:r>
              <a:rPr lang="ru-RU" sz="2000" dirty="0" smtClean="0"/>
              <a:t> обуви необходимо иметь </a:t>
            </a:r>
            <a:r>
              <a:rPr lang="ru-RU" sz="2000" b="1" dirty="0" smtClean="0"/>
              <a:t>бивачную</a:t>
            </a:r>
            <a:r>
              <a:rPr lang="ru-RU" sz="2000" dirty="0" smtClean="0"/>
              <a:t> сменную обувь, чтобы на привале отдыхали ноги (кроссовки, кеды, легкие туристские ботинки).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Для зимних походов полезно иметь в личном снаряжении туристские </a:t>
            </a:r>
            <a:r>
              <a:rPr lang="ru-RU" sz="2000" b="1" dirty="0" smtClean="0"/>
              <a:t>гамаши или бахилы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Обувь туриста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fbs_tit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12776"/>
            <a:ext cx="4104456" cy="2154840"/>
          </a:xfrm>
          <a:prstGeom prst="rect">
            <a:avLst/>
          </a:prstGeom>
        </p:spPr>
      </p:pic>
      <p:pic>
        <p:nvPicPr>
          <p:cNvPr id="10" name="Рисунок 9" descr="Без назва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908720"/>
            <a:ext cx="1728192" cy="237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2260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Желательно, что бы верхняя одежда была </a:t>
            </a:r>
            <a:r>
              <a:rPr lang="ru-RU" sz="2000" dirty="0" err="1" smtClean="0"/>
              <a:t>ветро</a:t>
            </a:r>
            <a:r>
              <a:rPr lang="ru-RU" sz="2000" dirty="0" smtClean="0"/>
              <a:t>- и влагонепроницаемой, и прочной.</a:t>
            </a:r>
          </a:p>
          <a:p>
            <a:r>
              <a:rPr lang="ru-RU" sz="2000" dirty="0" smtClean="0"/>
              <a:t>Одеваться в поход нужно по погоде</a:t>
            </a:r>
          </a:p>
          <a:p>
            <a:r>
              <a:rPr lang="ru-RU" sz="2000" dirty="0" smtClean="0"/>
              <a:t>Головной убор – обязателен</a:t>
            </a:r>
          </a:p>
          <a:p>
            <a:r>
              <a:rPr lang="ru-RU" sz="2000" dirty="0" smtClean="0"/>
              <a:t>Нательную одежду лучше подбирать из натуральных волокон, которые способствуют лучшей терморегуляции и </a:t>
            </a:r>
            <a:r>
              <a:rPr lang="ru-RU" sz="2000" dirty="0" err="1" smtClean="0"/>
              <a:t>потоотведению</a:t>
            </a: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Личные вещи (одежда)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2033-00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573016"/>
            <a:ext cx="4752528" cy="29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8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1259</Words>
  <Application>Microsoft Office PowerPoint</Application>
  <PresentationFormat>Экран (4:3)</PresentationFormat>
  <Paragraphs>177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Маркелов Семён Михайлович,  педагог-организатор ГОУ ДО ЯО ЦДЮТурЭк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образовательных практик организаций отдыха детей и их оздоровления  "Смена мечты»</dc:title>
  <dc:creator>Svetlana</dc:creator>
  <cp:lastModifiedBy>Tur</cp:lastModifiedBy>
  <cp:revision>365</cp:revision>
  <dcterms:created xsi:type="dcterms:W3CDTF">2018-10-09T07:17:18Z</dcterms:created>
  <dcterms:modified xsi:type="dcterms:W3CDTF">2023-04-05T06:49:21Z</dcterms:modified>
</cp:coreProperties>
</file>