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5" r:id="rId2"/>
    <p:sldId id="405" r:id="rId3"/>
    <p:sldId id="366" r:id="rId4"/>
    <p:sldId id="407" r:id="rId5"/>
    <p:sldId id="388" r:id="rId6"/>
    <p:sldId id="406" r:id="rId7"/>
    <p:sldId id="408" r:id="rId8"/>
    <p:sldId id="409" r:id="rId9"/>
    <p:sldId id="410" r:id="rId10"/>
    <p:sldId id="373" r:id="rId11"/>
    <p:sldId id="394" r:id="rId12"/>
    <p:sldId id="397" r:id="rId13"/>
    <p:sldId id="398" r:id="rId14"/>
    <p:sldId id="399" r:id="rId15"/>
    <p:sldId id="400" r:id="rId16"/>
    <p:sldId id="401" r:id="rId17"/>
    <p:sldId id="402" r:id="rId18"/>
    <p:sldId id="404" r:id="rId19"/>
    <p:sldId id="403" r:id="rId20"/>
    <p:sldId id="38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638" autoAdjust="0"/>
  </p:normalViewPr>
  <p:slideViewPr>
    <p:cSldViewPr>
      <p:cViewPr varScale="1">
        <p:scale>
          <a:sx n="80" d="100"/>
          <a:sy n="80" d="100"/>
        </p:scale>
        <p:origin x="13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38E3-9A8F-485F-B197-2097762D6B4E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BBEC-E740-45D5-B3E3-CA35F7DCD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BE34-380E-4F33-A001-591D424B1B1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6BC06-EC34-46EB-96DB-F20F777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305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7707-E885-4487-B670-8F315B1476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cduturek@mail.ru" TargetMode="External"/><Relationship Id="rId4" Type="http://schemas.openxmlformats.org/officeDocument/2006/relationships/hyperlink" Target="http://turist.edu.yar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2686" y="2240280"/>
            <a:ext cx="7315199" cy="210085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Туристский поход</a:t>
            </a:r>
          </a:p>
          <a:p>
            <a:r>
              <a:rPr lang="ru-RU" sz="3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 школьниками</a:t>
            </a:r>
          </a:p>
          <a:p>
            <a:endParaRPr lang="ru-RU"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28600"/>
            <a:ext cx="20574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7"/>
          <p:cNvSpPr>
            <a:spLocks noGrp="1"/>
          </p:cNvSpPr>
          <p:nvPr>
            <p:ph type="ctrTitle"/>
          </p:nvPr>
        </p:nvSpPr>
        <p:spPr>
          <a:xfrm>
            <a:off x="1219200" y="5105400"/>
            <a:ext cx="7620000" cy="1012825"/>
          </a:xfrm>
        </p:spPr>
        <p:txBody>
          <a:bodyPr>
            <a:noAutofit/>
          </a:bodyPr>
          <a:lstStyle/>
          <a:p>
            <a:pPr algn="r"/>
            <a:r>
              <a:rPr lang="ru-RU" sz="2800" i="1" dirty="0"/>
              <a:t>О.И. Вишневский  </a:t>
            </a:r>
            <a:br>
              <a:rPr lang="ru-RU" sz="2800" i="1" dirty="0"/>
            </a:br>
            <a:r>
              <a:rPr lang="ru-RU" sz="2800" i="1" dirty="0"/>
              <a:t>педагог-организатор  туристского отдела</a:t>
            </a:r>
            <a:br>
              <a:rPr lang="ru-RU" sz="2800" i="1" dirty="0"/>
            </a:br>
            <a:r>
              <a:rPr lang="ru-RU" sz="2800" i="1" dirty="0"/>
              <a:t>ГОУ ДО ЯО ЦДЮТурЭк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1833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88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3">
            <a:extLst>
              <a:ext uri="{FF2B5EF4-FFF2-40B4-BE49-F238E27FC236}">
                <a16:creationId xmlns:a16="http://schemas.microsoft.com/office/drawing/2014/main" id="{C35C828F-0A94-4995-A166-BEC3FA22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329" y="762000"/>
            <a:ext cx="5105400" cy="556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3000" dirty="0"/>
              <a:t> </a:t>
            </a: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в походе:</a:t>
            </a:r>
          </a:p>
          <a:p>
            <a:pPr>
              <a:buFontTx/>
              <a:buChar char="-"/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>
              <a:buFontTx/>
              <a:buChar char="-"/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</a:t>
            </a:r>
          </a:p>
          <a:p>
            <a:pPr>
              <a:buFontTx/>
              <a:buChar char="-"/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завхоз (завпит)</a:t>
            </a:r>
          </a:p>
          <a:p>
            <a:pPr>
              <a:buFontTx/>
              <a:buChar char="-"/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завснар</a:t>
            </a:r>
          </a:p>
          <a:p>
            <a:pPr>
              <a:buFontTx/>
              <a:buChar char="-"/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</a:t>
            </a:r>
          </a:p>
          <a:p>
            <a:pPr>
              <a:buFontTx/>
              <a:buChar char="-"/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штурман (топограф)</a:t>
            </a:r>
          </a:p>
          <a:p>
            <a:pPr>
              <a:buFontTx/>
              <a:buChar char="-"/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хронометрист</a:t>
            </a:r>
          </a:p>
          <a:p>
            <a:pPr>
              <a:buFontTx/>
              <a:buChar char="-"/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летописец</a:t>
            </a:r>
          </a:p>
          <a:p>
            <a:pPr>
              <a:buFontTx/>
              <a:buChar char="-"/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 (кассир)</a:t>
            </a:r>
          </a:p>
          <a:p>
            <a:pPr>
              <a:buFontTx/>
              <a:buChar char="-"/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реммастер</a:t>
            </a:r>
          </a:p>
          <a:p>
            <a:pPr>
              <a:buFontTx/>
              <a:buChar char="-"/>
              <a:defRPr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1026" name="Picture 2" descr="Как пойти в поход с детьми: рекомендации родителей юных ...">
            <a:extLst>
              <a:ext uri="{FF2B5EF4-FFF2-40B4-BE49-F238E27FC236}">
                <a16:creationId xmlns:a16="http://schemas.microsoft.com/office/drawing/2014/main" id="{FE72C1F0-9347-4379-9AE6-8D1694CA2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4" y="888215"/>
            <a:ext cx="2779456" cy="27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Идеи на тему «Картинки поход, туристы» (11) | турист, походы, картинки">
            <a:extLst>
              <a:ext uri="{FF2B5EF4-FFF2-40B4-BE49-F238E27FC236}">
                <a16:creationId xmlns:a16="http://schemas.microsoft.com/office/drawing/2014/main" id="{F773DFBC-DCAF-48E5-A7E6-DD843614C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537407"/>
            <a:ext cx="22383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-1119187" y="121389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Обязанности руководителя: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C9894F-35B4-4488-8BB8-24BDF44AAC07}"/>
              </a:ext>
            </a:extLst>
          </p:cNvPr>
          <p:cNvSpPr/>
          <p:nvPr/>
        </p:nvSpPr>
        <p:spPr>
          <a:xfrm>
            <a:off x="419100" y="2632437"/>
            <a:ext cx="8305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/>
                </a:solidFill>
              </a:rPr>
              <a:t>-    оформить  документацию похода;</a:t>
            </a:r>
          </a:p>
          <a:p>
            <a:r>
              <a:rPr lang="ru-RU" sz="3600" b="1" dirty="0">
                <a:solidFill>
                  <a:schemeClr val="accent1"/>
                </a:solidFill>
              </a:rPr>
              <a:t>-   </a:t>
            </a:r>
            <a:r>
              <a:rPr lang="ru-RU" sz="2800" b="1" i="1" dirty="0">
                <a:solidFill>
                  <a:schemeClr val="accent1"/>
                </a:solidFill>
              </a:rPr>
              <a:t>распределить должности между участниками;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составить график подготовки похода;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контролировать процесс подготовки;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во время похода принимать все оперативные решения;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отправлять контрольные сообщения и ставить отметку в маршрутную книжку.</a:t>
            </a:r>
          </a:p>
          <a:p>
            <a:pPr marL="457200" indent="-457200">
              <a:buFontTx/>
              <a:buChar char="-"/>
            </a:pPr>
            <a:endParaRPr lang="ru-RU" sz="2800" b="1" i="1" dirty="0">
              <a:solidFill>
                <a:schemeClr val="accent1"/>
              </a:solidFill>
            </a:endParaRPr>
          </a:p>
          <a:p>
            <a:pPr algn="ctr"/>
            <a:r>
              <a:rPr lang="ru-RU" sz="3600" b="1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8160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108129" y="14872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Обязанности штурмана: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C9894F-35B4-4488-8BB8-24BDF44AAC07}"/>
              </a:ext>
            </a:extLst>
          </p:cNvPr>
          <p:cNvSpPr/>
          <p:nvPr/>
        </p:nvSpPr>
        <p:spPr>
          <a:xfrm>
            <a:off x="1143000" y="2958048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/>
                </a:solidFill>
              </a:rPr>
              <a:t>-    проложить нитку маршрута;</a:t>
            </a:r>
          </a:p>
          <a:p>
            <a:r>
              <a:rPr lang="ru-RU" sz="3600" b="1" dirty="0">
                <a:solidFill>
                  <a:schemeClr val="accent1"/>
                </a:solidFill>
              </a:rPr>
              <a:t>-   </a:t>
            </a:r>
            <a:r>
              <a:rPr lang="ru-RU" sz="2800" b="1" i="1" dirty="0">
                <a:solidFill>
                  <a:schemeClr val="accent1"/>
                </a:solidFill>
              </a:rPr>
              <a:t>разработать график движения;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наметить места ночлегов;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подготовить комплект карт и компасы;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во время похода назначать дежурных проводников и контролировать их работу.</a:t>
            </a:r>
          </a:p>
          <a:p>
            <a:pPr marL="457200" indent="-457200">
              <a:buFontTx/>
              <a:buChar char="-"/>
            </a:pPr>
            <a:endParaRPr lang="ru-RU" sz="2800" b="1" i="1" dirty="0">
              <a:solidFill>
                <a:schemeClr val="accent1"/>
              </a:solidFill>
            </a:endParaRPr>
          </a:p>
          <a:p>
            <a:pPr algn="ctr"/>
            <a:r>
              <a:rPr lang="ru-RU" sz="3600" b="1" dirty="0"/>
              <a:t> </a:t>
            </a:r>
            <a:endParaRPr lang="ru-RU" sz="3600" dirty="0"/>
          </a:p>
        </p:txBody>
      </p:sp>
      <p:pic>
        <p:nvPicPr>
          <p:cNvPr id="3074" name="Picture 2" descr="Программа «Туристический поход» 2021, Краснояружский район — дата и место  проведения, программа мероприятия.">
            <a:extLst>
              <a:ext uri="{FF2B5EF4-FFF2-40B4-BE49-F238E27FC236}">
                <a16:creationId xmlns:a16="http://schemas.microsoft.com/office/drawing/2014/main" id="{75FA3B04-3AC9-462D-95A2-E91CE5E2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61" y="380999"/>
            <a:ext cx="3234062" cy="28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7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Идеи на тему «Картинки поход, туристы» (11) | турист, походы, картинки">
            <a:extLst>
              <a:ext uri="{FF2B5EF4-FFF2-40B4-BE49-F238E27FC236}">
                <a16:creationId xmlns:a16="http://schemas.microsoft.com/office/drawing/2014/main" id="{DF19885A-0563-430D-A620-BB75DAF8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94" y="422780"/>
            <a:ext cx="2741682" cy="27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838200" y="155366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Обязанности казначея: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C9894F-35B4-4488-8BB8-24BDF44AAC07}"/>
              </a:ext>
            </a:extLst>
          </p:cNvPr>
          <p:cNvSpPr/>
          <p:nvPr/>
        </p:nvSpPr>
        <p:spPr>
          <a:xfrm>
            <a:off x="533400" y="2966859"/>
            <a:ext cx="8305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/>
                </a:solidFill>
              </a:rPr>
              <a:t>-    собирает деньги с участников;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выдаёт деньги для покупки продовольствия, </a:t>
            </a:r>
          </a:p>
          <a:p>
            <a:r>
              <a:rPr lang="ru-RU" sz="2800" b="1" i="1" dirty="0">
                <a:solidFill>
                  <a:schemeClr val="accent1"/>
                </a:solidFill>
              </a:rPr>
              <a:t>     снаряжения, билетов и т.п.;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ведёт учёт расходов;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после похода докладывает группе о состоянии финансов.</a:t>
            </a:r>
          </a:p>
          <a:p>
            <a:pPr marL="457200" indent="-457200">
              <a:buFontTx/>
              <a:buChar char="-"/>
            </a:pPr>
            <a:endParaRPr lang="ru-RU" sz="2800" b="1" i="1" dirty="0">
              <a:solidFill>
                <a:schemeClr val="accent1"/>
              </a:solidFill>
            </a:endParaRPr>
          </a:p>
          <a:p>
            <a:pPr algn="ctr"/>
            <a:r>
              <a:rPr lang="ru-RU" sz="3600" b="1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4552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Двухдневный поход для детей и подростков – Центр детской ...">
            <a:extLst>
              <a:ext uri="{FF2B5EF4-FFF2-40B4-BE49-F238E27FC236}">
                <a16:creationId xmlns:a16="http://schemas.microsoft.com/office/drawing/2014/main" id="{038A5171-C20E-48FC-84F1-84EBCE247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9" y="670759"/>
            <a:ext cx="2743200" cy="240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3352800" y="1611118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Обязанности завхоза: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71"/>
            <a:ext cx="9274443" cy="11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C9894F-35B4-4488-8BB8-24BDF44AAC07}"/>
              </a:ext>
            </a:extLst>
          </p:cNvPr>
          <p:cNvSpPr/>
          <p:nvPr/>
        </p:nvSpPr>
        <p:spPr>
          <a:xfrm>
            <a:off x="359043" y="3075632"/>
            <a:ext cx="8534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/>
                </a:solidFill>
              </a:rPr>
              <a:t>-    составить и согласовать с участниками меню;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составить список продуктов и организовать их</a:t>
            </a:r>
          </a:p>
          <a:p>
            <a:r>
              <a:rPr lang="ru-RU" sz="2800" b="1" i="1" dirty="0">
                <a:solidFill>
                  <a:schemeClr val="accent1"/>
                </a:solidFill>
              </a:rPr>
              <a:t>      закупку;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организовать упаковку продуктов;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контролировать выдачу продуктов дежурным;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консультировать дежурных поваров;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собрать остатки продуктов и произвести их учёт.</a:t>
            </a:r>
          </a:p>
          <a:p>
            <a:pPr marL="457200" indent="-457200">
              <a:buFontTx/>
              <a:buChar char="-"/>
            </a:pPr>
            <a:endParaRPr lang="ru-RU" sz="2800" b="1" i="1" dirty="0">
              <a:solidFill>
                <a:schemeClr val="accent1"/>
              </a:solidFill>
            </a:endParaRPr>
          </a:p>
          <a:p>
            <a:pPr algn="ctr"/>
            <a:r>
              <a:rPr lang="ru-RU" sz="3600" b="1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550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C3A2C-8CD5-40B1-B28C-55D7474F6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" y="792618"/>
            <a:ext cx="3124200" cy="2529564"/>
          </a:xfrm>
          <a:prstGeom prst="rect">
            <a:avLst/>
          </a:prstGeom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3254643" y="1962027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Обязанности завснара: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56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C9894F-35B4-4488-8BB8-24BDF44AAC07}"/>
              </a:ext>
            </a:extLst>
          </p:cNvPr>
          <p:cNvSpPr/>
          <p:nvPr/>
        </p:nvSpPr>
        <p:spPr>
          <a:xfrm>
            <a:off x="282844" y="3581400"/>
            <a:ext cx="8534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/>
                </a:solidFill>
              </a:rPr>
              <a:t>-    составить список снаряжения, проверить его;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закупить необходимое снаряжение;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распределить снаряжение и записать кому выдано;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после похода организовать приём снаряжения и его ремонт.</a:t>
            </a:r>
          </a:p>
          <a:p>
            <a:pPr marL="457200" indent="-457200">
              <a:buFontTx/>
              <a:buChar char="-"/>
            </a:pPr>
            <a:endParaRPr lang="ru-RU" sz="2800" b="1" i="1" dirty="0">
              <a:solidFill>
                <a:schemeClr val="accent1"/>
              </a:solidFill>
            </a:endParaRPr>
          </a:p>
          <a:p>
            <a:pPr algn="ctr"/>
            <a:r>
              <a:rPr lang="ru-RU" sz="3600" b="1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124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деи на тему «Картинки поход, туристы» (11) | турист, походы, картинки">
            <a:extLst>
              <a:ext uri="{FF2B5EF4-FFF2-40B4-BE49-F238E27FC236}">
                <a16:creationId xmlns:a16="http://schemas.microsoft.com/office/drawing/2014/main" id="{EC18839F-4D19-4666-9176-FC818A3D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1300"/>
            <a:ext cx="2721243" cy="249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298307" y="116559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Обязанности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реммастера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56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C9894F-35B4-4488-8BB8-24BDF44AAC07}"/>
              </a:ext>
            </a:extLst>
          </p:cNvPr>
          <p:cNvSpPr/>
          <p:nvPr/>
        </p:nvSpPr>
        <p:spPr>
          <a:xfrm>
            <a:off x="282843" y="2961302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составить список </a:t>
            </a:r>
            <a:r>
              <a:rPr lang="ru-RU" sz="2800" b="1" i="1" dirty="0" err="1">
                <a:solidFill>
                  <a:schemeClr val="accent1"/>
                </a:solidFill>
              </a:rPr>
              <a:t>ремнабора</a:t>
            </a:r>
            <a:r>
              <a:rPr lang="ru-RU" sz="2800" b="1" i="1" dirty="0">
                <a:solidFill>
                  <a:schemeClr val="accent1"/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собрать </a:t>
            </a:r>
            <a:r>
              <a:rPr lang="ru-RU" sz="2800" b="1" i="1" dirty="0" err="1">
                <a:solidFill>
                  <a:schemeClr val="accent1"/>
                </a:solidFill>
              </a:rPr>
              <a:t>ремнабор</a:t>
            </a:r>
            <a:r>
              <a:rPr lang="ru-RU" sz="2800" b="1" i="1" dirty="0">
                <a:solidFill>
                  <a:schemeClr val="accent1"/>
                </a:solidFill>
              </a:rPr>
              <a:t> по списку;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организовать необходимый ремонт снаряжения;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в походе следить за исправностью снаряжения и производить его ремонт;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выдавая инструменты участникам похода, следить за их возвратом;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после похода организовать ремонт снаряжения.</a:t>
            </a:r>
          </a:p>
          <a:p>
            <a:pPr algn="ctr"/>
            <a:r>
              <a:rPr lang="ru-RU" sz="3600" b="1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5248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5F7F9E-D68C-4A58-A6ED-4EBB1AC0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3962"/>
            <a:ext cx="2209800" cy="1926109"/>
          </a:xfrm>
          <a:prstGeom prst="rect">
            <a:avLst/>
          </a:prstGeom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990600" y="118459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Обязанности медика: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56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C9894F-35B4-4488-8BB8-24BDF44AAC07}"/>
              </a:ext>
            </a:extLst>
          </p:cNvPr>
          <p:cNvSpPr/>
          <p:nvPr/>
        </p:nvSpPr>
        <p:spPr>
          <a:xfrm>
            <a:off x="424912" y="2133600"/>
            <a:ext cx="8686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составить список аптечки;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собрать аптечку по списку, проверив срок годности медикаментов;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упаковать аптечку, обеспечив её целостность и непромокаемость;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в походе хранить аптечку «под рукой»;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оказывать медицинскую помощь;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следить за гигиеническим состоянием лагеря;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после похода сдать на хранение аптечку со списком годных препаратов.</a:t>
            </a:r>
          </a:p>
          <a:p>
            <a:pPr algn="ctr"/>
            <a:r>
              <a:rPr lang="ru-RU" sz="3600" b="1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0625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исунок поход в лес - 42 фото">
            <a:extLst>
              <a:ext uri="{FF2B5EF4-FFF2-40B4-BE49-F238E27FC236}">
                <a16:creationId xmlns:a16="http://schemas.microsoft.com/office/drawing/2014/main" id="{EC7B1A04-F344-4589-91AF-51F75883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88"/>
            <a:ext cx="3379602" cy="194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295400" y="87775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Обязанности летописца: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56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C9894F-35B4-4488-8BB8-24BDF44AAC07}"/>
              </a:ext>
            </a:extLst>
          </p:cNvPr>
          <p:cNvSpPr/>
          <p:nvPr/>
        </p:nvSpPr>
        <p:spPr>
          <a:xfrm>
            <a:off x="494654" y="2651564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готовит блокноты, ручки и карандаши;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обеспечивает их непромокаемость;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в походе ведёт дневник, фиксируя наиболее интересные моменты;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в конце каждого дня зачитывает написанное и дополняет по предложениям участников;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после похода редактирует и распечатывает дневник похода.</a:t>
            </a:r>
          </a:p>
          <a:p>
            <a:pPr algn="ctr"/>
            <a:r>
              <a:rPr lang="ru-RU" sz="3600" b="1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696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Идеи на тему «Картинки поход, туристы» (11) | турист, походы, картинки">
            <a:extLst>
              <a:ext uri="{FF2B5EF4-FFF2-40B4-BE49-F238E27FC236}">
                <a16:creationId xmlns:a16="http://schemas.microsoft.com/office/drawing/2014/main" id="{547B2620-139A-43E7-BA21-702838B2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7" y="299466"/>
            <a:ext cx="22479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066800" y="138305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Обязанности фотографа: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56" y="-46495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C9894F-35B4-4488-8BB8-24BDF44AAC07}"/>
              </a:ext>
            </a:extLst>
          </p:cNvPr>
          <p:cNvSpPr/>
          <p:nvPr/>
        </p:nvSpPr>
        <p:spPr>
          <a:xfrm>
            <a:off x="445576" y="252553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подготовить аппаратуру;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продумать вопросы организации подзарядки;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организовать хранения аппаратуры, обеспечив её целостность и непромокаемость;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составить список объектов для съёмки на маршруте;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в походе держать аппарат готовым к работе;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производить съёмку запланированных объектов;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/>
                </a:solidFill>
              </a:rPr>
              <a:t>сделать фотоотчёт о походе.</a:t>
            </a:r>
          </a:p>
          <a:p>
            <a:pPr algn="ctr"/>
            <a:r>
              <a:rPr lang="ru-RU" sz="3600" b="1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435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д с классом рисунки - 53 фото">
            <a:extLst>
              <a:ext uri="{FF2B5EF4-FFF2-40B4-BE49-F238E27FC236}">
                <a16:creationId xmlns:a16="http://schemas.microsoft.com/office/drawing/2014/main" id="{4FF10DC9-2BBA-402A-8CBA-F2952469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38200"/>
            <a:ext cx="8305800" cy="56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066800" y="1397581"/>
            <a:ext cx="7391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, как  определена цель похода и его участники, предстоит ещё сделать очень много…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673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</a:p>
          <a:p>
            <a:pPr algn="ctr">
              <a:buNone/>
            </a:pP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None/>
              <a:defRPr/>
            </a:pPr>
            <a:r>
              <a:rPr lang="ru-RU" sz="3500" dirty="0">
                <a:cs typeface="Times New Roman" pitchFamily="18" charset="0"/>
              </a:rPr>
              <a:t>Сайт: </a:t>
            </a:r>
            <a:r>
              <a:rPr lang="en-US" sz="3500" dirty="0">
                <a:cs typeface="Times New Roman" pitchFamily="18" charset="0"/>
                <a:hlinkClick r:id="rId4"/>
              </a:rPr>
              <a:t>http://turist.edu.yar.ru</a:t>
            </a:r>
            <a:endParaRPr lang="en-US" sz="3500" dirty="0">
              <a:cs typeface="Times New Roman" pitchFamily="18" charset="0"/>
            </a:endParaRPr>
          </a:p>
          <a:p>
            <a:pPr algn="ctr" eaLnBrk="1" hangingPunct="1">
              <a:buNone/>
              <a:defRPr/>
            </a:pPr>
            <a:r>
              <a:rPr lang="en-US" sz="3500" dirty="0">
                <a:cs typeface="Times New Roman" pitchFamily="18" charset="0"/>
              </a:rPr>
              <a:t>E-mail: </a:t>
            </a:r>
            <a:r>
              <a:rPr lang="en-US" sz="3500" dirty="0">
                <a:cs typeface="Times New Roman" pitchFamily="18" charset="0"/>
                <a:hlinkClick r:id="rId5"/>
              </a:rPr>
              <a:t>cduturek@mail.ru</a:t>
            </a:r>
            <a:endParaRPr lang="en-US" sz="3500" dirty="0">
              <a:cs typeface="Times New Roman" pitchFamily="18" charset="0"/>
            </a:endParaRPr>
          </a:p>
          <a:p>
            <a:pPr algn="ctr" eaLnBrk="1" hangingPunct="1">
              <a:buNone/>
              <a:defRPr/>
            </a:pPr>
            <a:r>
              <a:rPr lang="ru-RU" sz="3500" dirty="0">
                <a:solidFill>
                  <a:srgbClr val="002060"/>
                </a:solidFill>
                <a:cs typeface="Times New Roman" pitchFamily="18" charset="0"/>
              </a:rPr>
              <a:t>Тел. (4852) 24-07-69, 24-30-89</a:t>
            </a:r>
          </a:p>
          <a:p>
            <a:pPr algn="ctr">
              <a:buNone/>
            </a:pPr>
            <a:endParaRPr lang="ru-RU" sz="35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52400"/>
            <a:ext cx="20574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3">
            <a:extLst>
              <a:ext uri="{FF2B5EF4-FFF2-40B4-BE49-F238E27FC236}">
                <a16:creationId xmlns:a16="http://schemas.microsoft.com/office/drawing/2014/main" id="{9573CD4E-D219-4F25-A6FA-829FF6C3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228600"/>
            <a:ext cx="8229600" cy="6172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похода надо: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карты, проложить маршрут;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график движения;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снаряжение;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смету;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закупить и упаковать продукты;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заказать билеты (транспорт);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материал по интересным объектам;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связаться с нужными людьми и службами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д с классом рисунки - 53 фото">
            <a:extLst>
              <a:ext uri="{FF2B5EF4-FFF2-40B4-BE49-F238E27FC236}">
                <a16:creationId xmlns:a16="http://schemas.microsoft.com/office/drawing/2014/main" id="{4FF10DC9-2BBA-402A-8CBA-F2952469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38200"/>
            <a:ext cx="8305800" cy="56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990600" y="1969081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должен быть…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247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Идеи на тему «Картинки поход, туристы» (11) | турист, походы, картинки">
            <a:extLst>
              <a:ext uri="{FF2B5EF4-FFF2-40B4-BE49-F238E27FC236}">
                <a16:creationId xmlns:a16="http://schemas.microsoft.com/office/drawing/2014/main" id="{EB47DDB9-E8D5-46BF-A351-20E832EBF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68" y="2574233"/>
            <a:ext cx="2738026" cy="28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Водный поход рисунок - 51 фото">
            <a:extLst>
              <a:ext uri="{FF2B5EF4-FFF2-40B4-BE49-F238E27FC236}">
                <a16:creationId xmlns:a16="http://schemas.microsoft.com/office/drawing/2014/main" id="{39D6493B-023C-48B0-97A5-7E7DB780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7" y="4226141"/>
            <a:ext cx="2997848" cy="22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уризм поход лес - векторные изображения, Туризм поход лес картинки |  Depositphotos">
            <a:extLst>
              <a:ext uri="{FF2B5EF4-FFF2-40B4-BE49-F238E27FC236}">
                <a16:creationId xmlns:a16="http://schemas.microsoft.com/office/drawing/2014/main" id="{D57EB2ED-870E-4E7D-8AFD-22E95612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96" y="3503409"/>
            <a:ext cx="2865647" cy="286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Идеи на тему «Картинки поход, туристы» (11) | турист, походы, картинки">
            <a:extLst>
              <a:ext uri="{FF2B5EF4-FFF2-40B4-BE49-F238E27FC236}">
                <a16:creationId xmlns:a16="http://schemas.microsoft.com/office/drawing/2014/main" id="{0377FC03-0558-4B4D-A54E-4F04716E8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" y="485613"/>
            <a:ext cx="1876587" cy="18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876300" y="1537002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должен быть…победителем конкурса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199" y="0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 descr="Рисунок поход в лес - 42 фото">
            <a:extLst>
              <a:ext uri="{FF2B5EF4-FFF2-40B4-BE49-F238E27FC236}">
                <a16:creationId xmlns:a16="http://schemas.microsoft.com/office/drawing/2014/main" id="{56A3A888-E3B6-4225-BF8D-7CBFCE48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61" y="499314"/>
            <a:ext cx="2476077" cy="14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и горы для детей детского сада: 2 тыс изображений найдено в Яндекс  Картинках">
            <a:extLst>
              <a:ext uri="{FF2B5EF4-FFF2-40B4-BE49-F238E27FC236}">
                <a16:creationId xmlns:a16="http://schemas.microsoft.com/office/drawing/2014/main" id="{2D2C9B83-1C75-4C19-9F91-36EB71EDD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237788"/>
            <a:ext cx="27889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озера для детей (52 фото) - 52 фото">
            <a:extLst>
              <a:ext uri="{FF2B5EF4-FFF2-40B4-BE49-F238E27FC236}">
                <a16:creationId xmlns:a16="http://schemas.microsoft.com/office/drawing/2014/main" id="{7444946C-2F79-4F61-B476-6DE63AA7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92" y="3749796"/>
            <a:ext cx="3231379" cy="25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533400" y="834622"/>
            <a:ext cx="7696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должен быть:</a:t>
            </a:r>
          </a:p>
          <a:p>
            <a:pPr algn="ctr"/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разнообразным в природном отношении;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строиться с возрастанием нагрузки;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строиться с нарастанием интереса;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посильным для участников;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запас времени;</a:t>
            </a:r>
          </a:p>
          <a:p>
            <a:pPr marL="457200" indent="-457200">
              <a:buFontTx/>
              <a:buChar char="-"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аварийный вариант.</a:t>
            </a:r>
          </a:p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30496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плоский лес. круглый рисунок в простом символическом стиле. смешной зеленый  пейзаж. комический дизайн. дикие калитки Иллюстрация вектора - иллюстрации  насчитывающей график, трава: 234712493">
            <a:extLst>
              <a:ext uri="{FF2B5EF4-FFF2-40B4-BE49-F238E27FC236}">
                <a16:creationId xmlns:a16="http://schemas.microsoft.com/office/drawing/2014/main" id="{05940E16-AA4A-47C3-9225-E2050424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4" y="4463412"/>
            <a:ext cx="2022546" cy="21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05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Зачем нужна топографическая карта местности. Разновидности топографических  карт и их назначение. Чтение чертежей по условным знакам">
            <a:extLst>
              <a:ext uri="{FF2B5EF4-FFF2-40B4-BE49-F238E27FC236}">
                <a16:creationId xmlns:a16="http://schemas.microsoft.com/office/drawing/2014/main" id="{9154556D-9700-48F6-8233-A3E32EE9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24" y="1750978"/>
            <a:ext cx="7068952" cy="480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деи на тему «Картинки поход, туристы» (11) | турист, походы, картинки">
            <a:extLst>
              <a:ext uri="{FF2B5EF4-FFF2-40B4-BE49-F238E27FC236}">
                <a16:creationId xmlns:a16="http://schemas.microsoft.com/office/drawing/2014/main" id="{EB47DDB9-E8D5-46BF-A351-20E832EBF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1" y="538469"/>
            <a:ext cx="1148489" cy="12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846557" y="101681"/>
            <a:ext cx="54508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Прокладываем нитку маршрута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6237" y="36575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009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846557" y="101681"/>
            <a:ext cx="54508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план-график прохождения маршрута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6237" y="36575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4" descr="Рисунок поход в лес - 42 фото">
            <a:extLst>
              <a:ext uri="{FF2B5EF4-FFF2-40B4-BE49-F238E27FC236}">
                <a16:creationId xmlns:a16="http://schemas.microsoft.com/office/drawing/2014/main" id="{65248D80-81CB-4C41-9680-43ED603F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0448"/>
            <a:ext cx="1847639" cy="106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87F65F-7CE8-495B-A509-0AB6F82EA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89463"/>
              </p:ext>
            </p:extLst>
          </p:nvPr>
        </p:nvGraphicFramePr>
        <p:xfrm>
          <a:off x="381000" y="2157428"/>
          <a:ext cx="8305800" cy="4319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676">
                  <a:extLst>
                    <a:ext uri="{9D8B030D-6E8A-4147-A177-3AD203B41FA5}">
                      <a16:colId xmlns:a16="http://schemas.microsoft.com/office/drawing/2014/main" val="1550667340"/>
                    </a:ext>
                  </a:extLst>
                </a:gridCol>
                <a:gridCol w="5031245">
                  <a:extLst>
                    <a:ext uri="{9D8B030D-6E8A-4147-A177-3AD203B41FA5}">
                      <a16:colId xmlns:a16="http://schemas.microsoft.com/office/drawing/2014/main" val="282090579"/>
                    </a:ext>
                  </a:extLst>
                </a:gridCol>
                <a:gridCol w="2214879">
                  <a:extLst>
                    <a:ext uri="{9D8B030D-6E8A-4147-A177-3AD203B41FA5}">
                      <a16:colId xmlns:a16="http://schemas.microsoft.com/office/drawing/2014/main" val="1889764354"/>
                    </a:ext>
                  </a:extLst>
                </a:gridCol>
              </a:tblGrid>
              <a:tr h="932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День пути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Участок пути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Километраж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992546"/>
                  </a:ext>
                </a:extLst>
              </a:tr>
              <a:tr h="64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</a:rPr>
                        <a:t>Новомилет-Русавкино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854882"/>
                  </a:ext>
                </a:extLst>
              </a:tr>
              <a:tr h="64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</a:rPr>
                        <a:t>Русавкино</a:t>
                      </a:r>
                      <a:r>
                        <a:rPr lang="ru-RU" sz="2200" dirty="0">
                          <a:effectLst/>
                        </a:rPr>
                        <a:t>-Берёзовка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3074874"/>
                  </a:ext>
                </a:extLst>
              </a:tr>
              <a:tr h="787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Берёзовка-Бортники-река Чёрная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448338"/>
                  </a:ext>
                </a:extLst>
              </a:tr>
              <a:tr h="64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Днёвка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12217"/>
                  </a:ext>
                </a:extLst>
              </a:tr>
              <a:tr h="64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река Чёрная-Ефремов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1878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08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Идеи на тему «Картинки поход, туристы» (11) | турист, походы, картинки">
            <a:extLst>
              <a:ext uri="{FF2B5EF4-FFF2-40B4-BE49-F238E27FC236}">
                <a16:creationId xmlns:a16="http://schemas.microsoft.com/office/drawing/2014/main" id="{EB47DDB9-E8D5-46BF-A351-20E832EBF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1" y="538469"/>
            <a:ext cx="1148489" cy="12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759692" y="315199"/>
            <a:ext cx="545088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район похода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7FB"/>
              </a:clrFrom>
              <a:clrTo>
                <a:srgbClr val="F4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6237" y="36575"/>
            <a:ext cx="9296399" cy="11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Картинки по запросу библиотека рисунки детей | Biblioteca para niños,  Ilustración de los niños, Niños dibujos animados">
            <a:extLst>
              <a:ext uri="{FF2B5EF4-FFF2-40B4-BE49-F238E27FC236}">
                <a16:creationId xmlns:a16="http://schemas.microsoft.com/office/drawing/2014/main" id="{E879AA95-D862-4162-8552-0B579B83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47" y="1517814"/>
            <a:ext cx="6153950" cy="483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5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590</Words>
  <Application>Microsoft Office PowerPoint</Application>
  <PresentationFormat>Экран (4:3)</PresentationFormat>
  <Paragraphs>139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Office Theme</vt:lpstr>
      <vt:lpstr>О.И. Вишневский   педагог-организатор  туристского отдела ГОУ ДО ЯО ЦДЮТурЭк</vt:lpstr>
      <vt:lpstr>Презентация PowerPoint</vt:lpstr>
      <vt:lpstr>До похода надо: подготовить карты, проложить маршрут; составить график движения; подготовить снаряжение; составить смету; закупить и упаковать продукты; заказать билеты (транспорт); собрать материал по интересным объектам; связаться с нужными людьми и службами.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образовательных практик организаций отдыха детей и их оздоровления  "Смена мечты»</dc:title>
  <dc:creator>Svetlana</dc:creator>
  <cp:lastModifiedBy>cduturek@mail.ru</cp:lastModifiedBy>
  <cp:revision>264</cp:revision>
  <dcterms:created xsi:type="dcterms:W3CDTF">2018-10-09T07:17:18Z</dcterms:created>
  <dcterms:modified xsi:type="dcterms:W3CDTF">2023-05-29T12:11:11Z</dcterms:modified>
</cp:coreProperties>
</file>