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13"/>
  </p:handout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00000"/>
    <a:srgbClr val="4E6B33"/>
    <a:srgbClr val="425C48"/>
    <a:srgbClr val="304435"/>
    <a:srgbClr val="37306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402347-4684-435D-BB62-6B09526B84CD}" type="datetimeFigureOut">
              <a:rPr lang="ru-RU" smtClean="0"/>
              <a:t>23.05.2014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0F191-2D7C-4A77-9267-BE6356CD5A5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28794" y="1000108"/>
            <a:ext cx="6929486" cy="1571636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О локальных нормативных актах </a:t>
            </a:r>
            <a:b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ГОУ ЯО ЦДЮТурЭк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57356" y="4929198"/>
            <a:ext cx="6400800" cy="928694"/>
          </a:xfrm>
        </p:spPr>
        <p:txBody>
          <a:bodyPr>
            <a:normAutofit lnSpcReduction="10000"/>
          </a:bodyPr>
          <a:lstStyle/>
          <a:p>
            <a:pPr algn="r"/>
            <a:r>
              <a:rPr lang="ru-RU" sz="2800" i="1" dirty="0" smtClean="0">
                <a:solidFill>
                  <a:schemeClr val="tx2">
                    <a:lumMod val="75000"/>
                  </a:schemeClr>
                </a:solidFill>
              </a:rPr>
              <a:t>С.А. Паршина, заместитель директора ГОУ ЯО ЦДЮТурЭк по ИМР</a:t>
            </a:r>
            <a:endParaRPr lang="ru-RU" sz="2800" i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6" name="Picture 2" descr="E:\Печатная продукция\Рабочий материал_рисунки\медведь проз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28604"/>
            <a:ext cx="1714512" cy="18386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    Локальные нормативные акты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714488"/>
            <a:ext cx="8229600" cy="1285884"/>
          </a:xfrm>
        </p:spPr>
        <p:txBody>
          <a:bodyPr/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Положение о методическом совете ГОУ ЯО ЦДЮТурЭк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Положение о создании и ведении официального сайта ГОУ ЯО ЦДЮТурЭк в сети Интернет</a:t>
            </a:r>
          </a:p>
          <a:p>
            <a:endParaRPr lang="ru-RU" dirty="0"/>
          </a:p>
        </p:txBody>
      </p:sp>
      <p:pic>
        <p:nvPicPr>
          <p:cNvPr id="4" name="Picture 2" descr="E:\Печатная продукция\Рабочий материал_рисунки\медведь прозр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1357322" cy="14556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9574"/>
            <a:ext cx="82296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 конкурсе методических материалов педагогов дополнительного образования </a:t>
            </a:r>
            <a:br>
              <a:rPr lang="ru-RU" dirty="0" smtClean="0"/>
            </a:br>
            <a:r>
              <a:rPr lang="ru-RU" dirty="0" smtClean="0"/>
              <a:t>ГОУ ЯО ЦДЮТурЭк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1438" y="1571612"/>
            <a:ext cx="8929718" cy="4857784"/>
          </a:xfrm>
        </p:spPr>
        <p:txBody>
          <a:bodyPr>
            <a:normAutofit fontScale="25000" lnSpcReduction="20000"/>
          </a:bodyPr>
          <a:lstStyle/>
          <a:p>
            <a:pPr lvl="1">
              <a:buNone/>
            </a:pPr>
            <a:r>
              <a:rPr lang="ru-RU" sz="9600" b="1" dirty="0" smtClean="0"/>
              <a:t>Сроки проведения конкурса </a:t>
            </a:r>
            <a:r>
              <a:rPr lang="ru-RU" sz="9600" dirty="0" smtClean="0"/>
              <a:t>– </a:t>
            </a:r>
            <a:r>
              <a:rPr lang="ru-RU" sz="8000" dirty="0" smtClean="0">
                <a:solidFill>
                  <a:schemeClr val="tx1"/>
                </a:solidFill>
              </a:rPr>
              <a:t>01 сентября 2014 г. – 25 декабря 2014 г.</a:t>
            </a:r>
          </a:p>
          <a:p>
            <a:pPr lvl="1">
              <a:buNone/>
            </a:pPr>
            <a:r>
              <a:rPr lang="ru-RU" sz="9600" b="1" dirty="0" smtClean="0"/>
              <a:t>Представление материалов на конкурс</a:t>
            </a:r>
            <a:r>
              <a:rPr lang="ru-RU" sz="9600" dirty="0" smtClean="0"/>
              <a:t> – </a:t>
            </a:r>
            <a:r>
              <a:rPr lang="ru-RU" sz="8000" dirty="0" smtClean="0">
                <a:solidFill>
                  <a:schemeClr val="tx1"/>
                </a:solidFill>
              </a:rPr>
              <a:t>до 01 декабря 2014 г.</a:t>
            </a:r>
          </a:p>
          <a:p>
            <a:pPr lvl="1">
              <a:buNone/>
            </a:pPr>
            <a:r>
              <a:rPr lang="ru-RU" sz="9600" b="1" dirty="0" smtClean="0">
                <a:solidFill>
                  <a:srgbClr val="600000"/>
                </a:solidFill>
              </a:rPr>
              <a:t>Номинации Конкурса:</a:t>
            </a:r>
          </a:p>
          <a:p>
            <a:pPr lvl="0"/>
            <a:r>
              <a:rPr lang="ru-RU" sz="9600" dirty="0" smtClean="0"/>
              <a:t>конспект учебного занятия по программе;</a:t>
            </a:r>
          </a:p>
          <a:p>
            <a:pPr lvl="0"/>
            <a:r>
              <a:rPr lang="ru-RU" sz="9600" dirty="0" smtClean="0"/>
              <a:t>сценарий подготовки и проведения социально-значимого мероприятия;</a:t>
            </a:r>
          </a:p>
          <a:p>
            <a:pPr lvl="0"/>
            <a:r>
              <a:rPr lang="ru-RU" sz="9600" dirty="0" smtClean="0"/>
              <a:t>описание дидактических материалов к программе (не менее 5 материалов);</a:t>
            </a:r>
          </a:p>
          <a:p>
            <a:pPr lvl="0"/>
            <a:r>
              <a:rPr lang="ru-RU" sz="9600" dirty="0" smtClean="0"/>
              <a:t>описание заданий для проведения мониторинга образовательных результатов обучающихся (не менее 5 заданий);</a:t>
            </a:r>
          </a:p>
          <a:p>
            <a:pPr lvl="0"/>
            <a:r>
              <a:rPr lang="ru-RU" sz="9600" dirty="0" smtClean="0"/>
              <a:t>описание опыта организации летнего отдыха обучающихся;</a:t>
            </a:r>
          </a:p>
          <a:p>
            <a:pPr lvl="0"/>
            <a:r>
              <a:rPr lang="ru-RU" sz="9600" dirty="0" smtClean="0"/>
              <a:t>дополнительная образовательная </a:t>
            </a:r>
            <a:r>
              <a:rPr lang="ru-RU" sz="9600" dirty="0" err="1" smtClean="0"/>
              <a:t>общеразвивающая</a:t>
            </a:r>
            <a:r>
              <a:rPr lang="ru-RU" sz="9600" dirty="0" smtClean="0"/>
              <a:t> программа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Локальные нормативные акты</a:t>
            </a:r>
            <a:endParaRPr lang="ru-RU" b="1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01080" cy="4937760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Положение об образовательных программах  ГОУ ЯО ЦДЮТурЭк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Положение об аттестации обучающихся и документах, подтверждающих обучение в ГОУ ЯО ЦДЮТурЭк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Положение о методическом совете ГОУ ЯО ЦДЮТурЭк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Положение о создании и ведении официального сайта ГОУ ЯО ЦДЮТурЭк в сети Интернет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37306A"/>
                </a:solidFill>
                <a:latin typeface="Times New Roman" pitchFamily="18" charset="0"/>
                <a:cs typeface="Times New Roman" pitchFamily="18" charset="0"/>
              </a:rPr>
              <a:t>Положение об образовательных программах</a:t>
            </a:r>
            <a:br>
              <a:rPr lang="ru-RU" b="1" dirty="0" smtClean="0">
                <a:solidFill>
                  <a:srgbClr val="37306A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37306A"/>
                </a:solidFill>
                <a:latin typeface="Times New Roman" pitchFamily="18" charset="0"/>
                <a:cs typeface="Times New Roman" pitchFamily="18" charset="0"/>
              </a:rPr>
              <a:t>  ГОУ ЯО ЦДЮТурЭк</a:t>
            </a:r>
            <a:endParaRPr lang="ru-RU" b="1" dirty="0">
              <a:solidFill>
                <a:srgbClr val="37306A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142984"/>
            <a:ext cx="8643998" cy="51435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/>
              <a:t>Разработано в соответствии с документами:</a:t>
            </a:r>
          </a:p>
          <a:p>
            <a:r>
              <a:rPr lang="ru-RU" dirty="0" smtClean="0"/>
              <a:t>ФЗ от 29.12.2012 г. № 273-ФЗ «Об образовании в Российской Федерации» ст. 28,</a:t>
            </a:r>
          </a:p>
          <a:p>
            <a:r>
              <a:rPr lang="ru-RU" dirty="0" smtClean="0"/>
              <a:t> Письмом Министерства образования и науки Российской Федерации от 11.12.2006 г. № 06-1844 «О примерных требованиях к программам дополнительного образования детей»,</a:t>
            </a:r>
          </a:p>
          <a:p>
            <a:r>
              <a:rPr lang="ru-RU" dirty="0" smtClean="0"/>
              <a:t> Уставом ГОУ ЯО ЦДЮТурЭк</a:t>
            </a:r>
          </a:p>
          <a:p>
            <a:pPr>
              <a:buNone/>
            </a:pPr>
            <a:r>
              <a:rPr lang="ru-RU" b="1" dirty="0" smtClean="0"/>
              <a:t>Основные понятия:</a:t>
            </a:r>
          </a:p>
          <a:p>
            <a:pPr algn="just"/>
            <a:r>
              <a:rPr lang="ru-RU" dirty="0" smtClean="0"/>
              <a:t>программа (дополнительная образовательная </a:t>
            </a:r>
            <a:r>
              <a:rPr lang="ru-RU" dirty="0" err="1" smtClean="0"/>
              <a:t>общеразвивающая</a:t>
            </a:r>
            <a:r>
              <a:rPr lang="ru-RU" dirty="0" smtClean="0"/>
              <a:t> программа)</a:t>
            </a:r>
          </a:p>
          <a:p>
            <a:r>
              <a:rPr lang="ru-RU" dirty="0" smtClean="0"/>
              <a:t>учебный план</a:t>
            </a:r>
          </a:p>
          <a:p>
            <a:r>
              <a:rPr lang="ru-RU" dirty="0" smtClean="0"/>
              <a:t>направленность образования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Положение об образовательных программах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ГОУ ЯО ЦДЮТурЭк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По программам Центра может быть организовано </a:t>
            </a:r>
            <a:r>
              <a:rPr lang="ru-RU" b="1" dirty="0" smtClean="0"/>
              <a:t>обучение для детей и взрослых;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Классификация Программ (виды программ)</a:t>
            </a:r>
            <a:r>
              <a:rPr lang="ru-RU" dirty="0" smtClean="0"/>
              <a:t>:</a:t>
            </a:r>
          </a:p>
          <a:p>
            <a:r>
              <a:rPr lang="ru-RU" dirty="0" smtClean="0"/>
              <a:t>Примерная</a:t>
            </a:r>
          </a:p>
          <a:p>
            <a:r>
              <a:rPr lang="ru-RU" dirty="0" smtClean="0"/>
              <a:t>Модифицированная</a:t>
            </a:r>
          </a:p>
          <a:p>
            <a:r>
              <a:rPr lang="ru-RU" dirty="0" smtClean="0"/>
              <a:t>Адаптированная</a:t>
            </a:r>
          </a:p>
          <a:p>
            <a:r>
              <a:rPr lang="ru-RU" dirty="0" smtClean="0"/>
              <a:t>Авторская</a:t>
            </a:r>
          </a:p>
          <a:p>
            <a:pPr>
              <a:buNone/>
            </a:pP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 уровню образовательных результатов:</a:t>
            </a:r>
          </a:p>
          <a:p>
            <a:r>
              <a:rPr lang="ru-RU" b="1" dirty="0" smtClean="0"/>
              <a:t>ознакомительного,</a:t>
            </a:r>
          </a:p>
          <a:p>
            <a:r>
              <a:rPr lang="ru-RU" b="1" dirty="0" smtClean="0"/>
              <a:t> базового</a:t>
            </a:r>
          </a:p>
          <a:p>
            <a:r>
              <a:rPr lang="ru-RU" b="1" dirty="0" smtClean="0"/>
              <a:t>углублённого уровня</a:t>
            </a:r>
          </a:p>
          <a:p>
            <a:endParaRPr lang="ru-RU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Положение об образовательных программах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ГОУ ЯО ЦДЮТурЭк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42984"/>
            <a:ext cx="8229600" cy="51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Структура программы:</a:t>
            </a:r>
          </a:p>
          <a:p>
            <a:pPr lvl="0"/>
            <a:r>
              <a:rPr lang="ru-RU" sz="2800" dirty="0" smtClean="0"/>
              <a:t>Титульный лист</a:t>
            </a:r>
          </a:p>
          <a:p>
            <a:pPr lvl="0"/>
            <a:r>
              <a:rPr lang="ru-RU" sz="2800" dirty="0" smtClean="0"/>
              <a:t>Пояснительная записка;</a:t>
            </a:r>
          </a:p>
          <a:p>
            <a:pPr lvl="0"/>
            <a:r>
              <a:rPr lang="ru-RU" sz="2800" dirty="0" smtClean="0"/>
              <a:t>Учебно-тематический план; </a:t>
            </a:r>
          </a:p>
          <a:p>
            <a:pPr lvl="0"/>
            <a:r>
              <a:rPr lang="ru-RU" sz="2800" dirty="0" smtClean="0"/>
              <a:t>Содержание изучаемого курса;</a:t>
            </a:r>
          </a:p>
          <a:p>
            <a:pPr lvl="0"/>
            <a:r>
              <a:rPr lang="ru-RU" sz="2800" dirty="0" smtClean="0"/>
              <a:t>Методическое обеспечение программы;</a:t>
            </a:r>
          </a:p>
          <a:p>
            <a:pPr lvl="0"/>
            <a:r>
              <a:rPr lang="ru-RU" sz="2800" dirty="0" smtClean="0">
                <a:solidFill>
                  <a:srgbClr val="C00000"/>
                </a:solidFill>
              </a:rPr>
              <a:t>Планируемые результаты;</a:t>
            </a:r>
          </a:p>
          <a:p>
            <a:pPr lvl="0"/>
            <a:r>
              <a:rPr lang="ru-RU" sz="2800" dirty="0" smtClean="0"/>
              <a:t>Список литературы.</a:t>
            </a:r>
          </a:p>
          <a:p>
            <a:pPr>
              <a:buNone/>
            </a:pP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304435"/>
                </a:solidFill>
                <a:latin typeface="Times New Roman" pitchFamily="18" charset="0"/>
                <a:cs typeface="Times New Roman" pitchFamily="18" charset="0"/>
              </a:rPr>
              <a:t>Положение об аттестации обучающихся и документах, подтверждающих обучение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329642" cy="4937760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Аттестация - </a:t>
            </a:r>
            <a:r>
              <a:rPr lang="ru-RU" dirty="0" smtClean="0"/>
              <a:t>оценка уровня достижений обучающихся, заявленного в Программах</a:t>
            </a:r>
          </a:p>
          <a:p>
            <a:pPr>
              <a:buNone/>
            </a:pPr>
            <a:endParaRPr lang="ru-RU" sz="1200" b="1" dirty="0" smtClean="0"/>
          </a:p>
          <a:p>
            <a:pPr>
              <a:buNone/>
            </a:pPr>
            <a:r>
              <a:rPr lang="ru-RU" b="1" dirty="0" smtClean="0"/>
              <a:t>Виды, периодичность и порядок аттестации</a:t>
            </a:r>
          </a:p>
          <a:p>
            <a:r>
              <a:rPr lang="ru-RU" b="1" dirty="0" smtClean="0">
                <a:solidFill>
                  <a:srgbClr val="4E6B33"/>
                </a:solidFill>
              </a:rPr>
              <a:t>Текущая аттестация</a:t>
            </a:r>
            <a:r>
              <a:rPr lang="ru-RU" dirty="0" smtClean="0">
                <a:solidFill>
                  <a:srgbClr val="4E6B33"/>
                </a:solidFill>
              </a:rPr>
              <a:t> </a:t>
            </a:r>
            <a:r>
              <a:rPr lang="ru-RU" dirty="0" smtClean="0"/>
              <a:t>– по итогам первого полугодия</a:t>
            </a:r>
          </a:p>
          <a:p>
            <a:r>
              <a:rPr lang="ru-RU" b="1" dirty="0" smtClean="0">
                <a:solidFill>
                  <a:srgbClr val="4E6B33"/>
                </a:solidFill>
              </a:rPr>
              <a:t>Промежуточная аттестация </a:t>
            </a:r>
            <a:r>
              <a:rPr lang="ru-RU" dirty="0" smtClean="0"/>
              <a:t>– по итогам учебного периода  (года обучения)</a:t>
            </a:r>
          </a:p>
          <a:p>
            <a:r>
              <a:rPr lang="ru-RU" b="1" dirty="0" smtClean="0">
                <a:solidFill>
                  <a:srgbClr val="4E6B33"/>
                </a:solidFill>
              </a:rPr>
              <a:t>Итоговая аттестация </a:t>
            </a:r>
            <a:r>
              <a:rPr lang="ru-RU" dirty="0" smtClean="0"/>
              <a:t>- по завершении всего образовательного курса Программы.</a:t>
            </a:r>
          </a:p>
          <a:p>
            <a:endParaRPr lang="ru-RU" dirty="0" smtClean="0"/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900" b="1" dirty="0" smtClean="0">
                <a:solidFill>
                  <a:srgbClr val="304435"/>
                </a:solidFill>
                <a:latin typeface="Times New Roman" pitchFamily="18" charset="0"/>
                <a:cs typeface="Times New Roman" pitchFamily="18" charset="0"/>
              </a:rPr>
              <a:t>Положение об аттестации обучающихся и документах, подтверждающих обучение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281634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Проведение всех этапов аттестации </a:t>
            </a:r>
            <a:r>
              <a:rPr lang="ru-RU" dirty="0" smtClean="0"/>
              <a:t>участников объединений Центра </a:t>
            </a:r>
            <a:r>
              <a:rPr lang="ru-RU" b="1" dirty="0" smtClean="0"/>
              <a:t>осуществляется самим педагогом </a:t>
            </a:r>
            <a:r>
              <a:rPr lang="ru-RU" dirty="0" smtClean="0"/>
              <a:t>и оформляется в виде протоколов по каждой учебной группе (объединению), которые сдаются методисту отдела, курирующего данное направление</a:t>
            </a:r>
          </a:p>
          <a:p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b="1" dirty="0" smtClean="0"/>
              <a:t>обучающийся </a:t>
            </a:r>
            <a:r>
              <a:rPr lang="ru-RU" dirty="0" smtClean="0"/>
              <a:t>– участник объединения Центра - в течение учебного года </a:t>
            </a:r>
            <a:r>
              <a:rPr lang="ru-RU" b="1" dirty="0" smtClean="0"/>
              <a:t>добивается успехов на профильных мероприятиях</a:t>
            </a:r>
            <a:r>
              <a:rPr lang="ru-RU" dirty="0" smtClean="0"/>
              <a:t> (конкурсах, фестивалях, соревнованиях, выставках и т.п.) различных уровней, то он считается аттестованным и </a:t>
            </a:r>
            <a:r>
              <a:rPr lang="ru-RU" b="1" dirty="0" smtClean="0"/>
              <a:t>освобождается от итоговой аттестации. Соотнесение уровня успешности </a:t>
            </a:r>
            <a:r>
              <a:rPr lang="ru-RU" dirty="0" smtClean="0"/>
              <a:t>выступления с уровнем аттестации </a:t>
            </a:r>
            <a:r>
              <a:rPr lang="ru-RU" b="1" dirty="0" smtClean="0"/>
              <a:t>осуществляет педагог</a:t>
            </a:r>
            <a:r>
              <a:rPr lang="ru-RU" dirty="0" smtClean="0"/>
              <a:t>. 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900" b="1" dirty="0" smtClean="0">
                <a:solidFill>
                  <a:srgbClr val="304435"/>
                </a:solidFill>
                <a:latin typeface="Times New Roman" pitchFamily="18" charset="0"/>
                <a:cs typeface="Times New Roman" pitchFamily="18" charset="0"/>
              </a:rPr>
              <a:t>Положение об аттестации обучающихся и документах, подтверждающих обучение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01080" cy="535307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Формы проведения аттестации: </a:t>
            </a:r>
            <a:r>
              <a:rPr lang="ru-RU" dirty="0" smtClean="0"/>
              <a:t>собеседование, тестирование, самостоятельные исследовательские работы, практические работы, выставки, спортивные соревнования, конкурсы, итоговые занятия, защита исследовательских работ и проектов, проведение и участие в массовых мероприятиях различного уровня и т.д.</a:t>
            </a:r>
          </a:p>
          <a:p>
            <a:pPr>
              <a:buNone/>
            </a:pPr>
            <a:r>
              <a:rPr lang="ru-RU" b="1" dirty="0" smtClean="0"/>
              <a:t>Критерии оценки результативности </a:t>
            </a:r>
            <a:r>
              <a:rPr lang="ru-RU" dirty="0" smtClean="0"/>
              <a:t>не должны противоречить следующим показателям: </a:t>
            </a:r>
          </a:p>
          <a:p>
            <a:pPr lvl="0"/>
            <a:r>
              <a:rPr lang="ru-RU" sz="3100" b="1" dirty="0" smtClean="0">
                <a:solidFill>
                  <a:srgbClr val="4E6B33"/>
                </a:solidFill>
              </a:rPr>
              <a:t>высокий уровень </a:t>
            </a:r>
            <a:r>
              <a:rPr lang="ru-RU" dirty="0" smtClean="0"/>
              <a:t>- успешное освоение обучающимся </a:t>
            </a:r>
            <a:r>
              <a:rPr lang="ru-RU" b="1" dirty="0" smtClean="0"/>
              <a:t>более 70% </a:t>
            </a:r>
            <a:r>
              <a:rPr lang="ru-RU" dirty="0" smtClean="0"/>
              <a:t>содержания образовательной программы, подлежащей аттестации;</a:t>
            </a:r>
          </a:p>
          <a:p>
            <a:pPr lvl="0"/>
            <a:r>
              <a:rPr lang="ru-RU" sz="3100" b="1" dirty="0" smtClean="0">
                <a:solidFill>
                  <a:srgbClr val="4E6B33"/>
                </a:solidFill>
              </a:rPr>
              <a:t>средний уровень </a:t>
            </a:r>
            <a:r>
              <a:rPr lang="ru-RU" dirty="0" smtClean="0"/>
              <a:t>- успешное освоение обучающимся </a:t>
            </a:r>
            <a:r>
              <a:rPr lang="ru-RU" b="1" dirty="0" smtClean="0"/>
              <a:t>от 50% до 70% </a:t>
            </a:r>
            <a:r>
              <a:rPr lang="ru-RU" dirty="0" smtClean="0"/>
              <a:t>содержания образовательной программы, подлежащей аттестации;</a:t>
            </a:r>
          </a:p>
          <a:p>
            <a:pPr lvl="0"/>
            <a:r>
              <a:rPr lang="ru-RU" sz="3100" b="1" dirty="0" smtClean="0">
                <a:solidFill>
                  <a:srgbClr val="4E6B33"/>
                </a:solidFill>
              </a:rPr>
              <a:t>низкий уровень </a:t>
            </a:r>
            <a:r>
              <a:rPr lang="ru-RU" dirty="0" smtClean="0"/>
              <a:t>- успешное освоение обучающимся менее </a:t>
            </a:r>
            <a:r>
              <a:rPr lang="ru-RU" b="1" dirty="0" smtClean="0"/>
              <a:t>50%</a:t>
            </a:r>
            <a:r>
              <a:rPr lang="ru-RU" dirty="0" smtClean="0"/>
              <a:t> содержания образовательной программы, подлежащей аттестации.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900" b="1" dirty="0" smtClean="0">
                <a:solidFill>
                  <a:srgbClr val="304435"/>
                </a:solidFill>
                <a:latin typeface="Times New Roman" pitchFamily="18" charset="0"/>
                <a:cs typeface="Times New Roman" pitchFamily="18" charset="0"/>
              </a:rPr>
              <a:t>Положение об аттестации обучающихся и документах, подтверждающих обучение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115328" cy="4937760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Виды документов, подтверждающих обучение в Центре:</a:t>
            </a:r>
          </a:p>
          <a:p>
            <a:r>
              <a:rPr lang="ru-RU" sz="2800" b="1" dirty="0" smtClean="0">
                <a:solidFill>
                  <a:srgbClr val="4E6B33"/>
                </a:solidFill>
              </a:rPr>
              <a:t>«Свидетельство о дополнительном образовании»: </a:t>
            </a:r>
            <a:r>
              <a:rPr lang="ru-RU" dirty="0" smtClean="0"/>
              <a:t>по программе базового и углублённого уровней, прошедшим итоговую аттестацию, может быть дополнено бланком-вкладышем</a:t>
            </a:r>
          </a:p>
          <a:p>
            <a:r>
              <a:rPr lang="ru-RU" sz="2800" b="1" dirty="0" smtClean="0">
                <a:solidFill>
                  <a:srgbClr val="4E6B33"/>
                </a:solidFill>
              </a:rPr>
              <a:t>«Свидетельство об обучении по дополнительной образовательной </a:t>
            </a:r>
            <a:r>
              <a:rPr lang="ru-RU" sz="2800" b="1" dirty="0" err="1" smtClean="0">
                <a:solidFill>
                  <a:srgbClr val="4E6B33"/>
                </a:solidFill>
              </a:rPr>
              <a:t>общеразвивающей</a:t>
            </a:r>
            <a:r>
              <a:rPr lang="ru-RU" sz="2800" b="1" dirty="0" smtClean="0">
                <a:solidFill>
                  <a:srgbClr val="4E6B33"/>
                </a:solidFill>
              </a:rPr>
              <a:t> программе»: </a:t>
            </a:r>
            <a:r>
              <a:rPr lang="ru-RU" dirty="0" smtClean="0"/>
              <a:t>по программе ознакомительного уровня , не предусматривающей прохождение итоговой аттестации </a:t>
            </a:r>
          </a:p>
          <a:p>
            <a:r>
              <a:rPr lang="ru-RU" sz="2800" b="1" dirty="0" smtClean="0">
                <a:solidFill>
                  <a:srgbClr val="4E6B33"/>
                </a:solidFill>
              </a:rPr>
              <a:t>«Справка об обучении по дополнительной образовательной </a:t>
            </a:r>
            <a:r>
              <a:rPr lang="ru-RU" sz="2800" b="1" dirty="0" err="1" smtClean="0">
                <a:solidFill>
                  <a:srgbClr val="4E6B33"/>
                </a:solidFill>
              </a:rPr>
              <a:t>общеразвивающей</a:t>
            </a:r>
            <a:r>
              <a:rPr lang="ru-RU" sz="2800" b="1" dirty="0" smtClean="0">
                <a:solidFill>
                  <a:srgbClr val="4E6B33"/>
                </a:solidFill>
              </a:rPr>
              <a:t> программе»: </a:t>
            </a:r>
            <a:r>
              <a:rPr lang="ru-RU" dirty="0" smtClean="0"/>
              <a:t>не прошедшим итоговую аттестацию в соответствии с требованиями программы. Выдается по требованию.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121</TotalTime>
  <Words>639</Words>
  <PresentationFormat>Экран (4:3)</PresentationFormat>
  <Paragraphs>71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Начальная</vt:lpstr>
      <vt:lpstr>О локальных нормативных актах  ГОУ ЯО ЦДЮТурЭк</vt:lpstr>
      <vt:lpstr>Локальные нормативные акты</vt:lpstr>
      <vt:lpstr>Положение об образовательных программах   ГОУ ЯО ЦДЮТурЭк</vt:lpstr>
      <vt:lpstr>Положение об образовательных программах   ГОУ ЯО ЦДЮТурЭк</vt:lpstr>
      <vt:lpstr>Положение об образовательных программах   ГОУ ЯО ЦДЮТурЭк</vt:lpstr>
      <vt:lpstr>Положение об аттестации обучающихся и документах, подтверждающих обучение </vt:lpstr>
      <vt:lpstr>Положение об аттестации обучающихся и документах, подтверждающих обучение </vt:lpstr>
      <vt:lpstr>Положение об аттестации обучающихся и документах, подтверждающих обучение </vt:lpstr>
      <vt:lpstr>Положение об аттестации обучающихся и документах, подтверждающих обучение </vt:lpstr>
      <vt:lpstr>     Локальные нормативные акты</vt:lpstr>
      <vt:lpstr>О конкурсе методических материалов педагогов дополнительного образования  ГОУ ЯО ЦДЮТурЭк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локальных нормативных актах  ГОУ ЯО ЦДЮТурЭк</dc:title>
  <cp:lastModifiedBy>Учитель</cp:lastModifiedBy>
  <cp:revision>30</cp:revision>
  <dcterms:modified xsi:type="dcterms:W3CDTF">2014-05-23T15:05:25Z</dcterms:modified>
</cp:coreProperties>
</file>