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4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52B24-4B12-450F-B83F-128843E2BCD9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5105400"/>
            <a:ext cx="7620000" cy="1012825"/>
          </a:xfrm>
        </p:spPr>
        <p:txBody>
          <a:bodyPr>
            <a:noAutofit/>
          </a:bodyPr>
          <a:lstStyle/>
          <a:p>
            <a:pPr algn="r"/>
            <a:r>
              <a:rPr lang="ru-RU" sz="2800" i="1" dirty="0" smtClean="0"/>
              <a:t>А.Н.Логинова, </a:t>
            </a:r>
            <a:br>
              <a:rPr lang="ru-RU" sz="2800" i="1" dirty="0" smtClean="0"/>
            </a:br>
            <a:r>
              <a:rPr lang="ru-RU" sz="2800" i="1" dirty="0" smtClean="0"/>
              <a:t>директор ГОУ ДО ЯО </a:t>
            </a:r>
            <a:r>
              <a:rPr lang="ru-RU" sz="2800" i="1" dirty="0" err="1" smtClean="0"/>
              <a:t>ЦДЮТурЭк</a:t>
            </a:r>
            <a:endParaRPr lang="ru-RU" sz="2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524000" y="1295400"/>
            <a:ext cx="73152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Система управления знаниями организации</a:t>
            </a:r>
            <a:endParaRPr kumimoji="0" lang="ru-RU" sz="3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200" y="1140884"/>
            <a:ext cx="2057400" cy="201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Данные</a:t>
            </a:r>
            <a:r>
              <a:rPr lang="ru-RU" i="1" dirty="0" smtClean="0"/>
              <a:t> – это некоторые неупорядоченные символы,</a:t>
            </a:r>
            <a:r>
              <a:rPr lang="ru-RU" dirty="0" smtClean="0"/>
              <a:t>  рассматриваемые безотносительно к какому-либо </a:t>
            </a:r>
            <a:r>
              <a:rPr lang="ru-RU" dirty="0" smtClean="0"/>
              <a:t>контексту</a:t>
            </a:r>
            <a:endParaRPr lang="ru-RU" dirty="0" smtClean="0"/>
          </a:p>
          <a:p>
            <a:r>
              <a:rPr lang="ru-RU" b="1" i="1" dirty="0" smtClean="0"/>
              <a:t>Информация </a:t>
            </a:r>
            <a:r>
              <a:rPr lang="ru-RU" i="1" dirty="0" smtClean="0"/>
              <a:t>– </a:t>
            </a:r>
            <a:r>
              <a:rPr lang="ru-RU" dirty="0" smtClean="0"/>
              <a:t>это выделенная и упорядоченная часть базы данных, обработанная для использования</a:t>
            </a:r>
          </a:p>
          <a:p>
            <a:r>
              <a:rPr lang="ru-RU" b="1" i="1" dirty="0" smtClean="0"/>
              <a:t>Знание </a:t>
            </a:r>
            <a:r>
              <a:rPr lang="ru-RU" i="1" dirty="0" smtClean="0"/>
              <a:t>– </a:t>
            </a:r>
            <a:r>
              <a:rPr lang="ru-RU" dirty="0" smtClean="0"/>
              <a:t>это выявленные тенденции или существенные связи между фактами и явлениями, представленные в информации</a:t>
            </a:r>
          </a:p>
          <a:p>
            <a:r>
              <a:rPr lang="ru-RU" b="1" i="1" dirty="0" smtClean="0"/>
              <a:t>Понимание</a:t>
            </a:r>
            <a:r>
              <a:rPr lang="ru-RU" i="1" dirty="0" smtClean="0"/>
              <a:t> – </a:t>
            </a:r>
            <a:r>
              <a:rPr lang="ru-RU" dirty="0" smtClean="0"/>
              <a:t>это осознание закономерностей, содержащихся в разрозненных знаниях</a:t>
            </a:r>
          </a:p>
          <a:p>
            <a:r>
              <a:rPr lang="ru-RU" b="1" i="1" dirty="0" smtClean="0"/>
              <a:t>Мудрость</a:t>
            </a:r>
            <a:r>
              <a:rPr lang="ru-RU" i="1" dirty="0" smtClean="0"/>
              <a:t> – </a:t>
            </a:r>
            <a:r>
              <a:rPr lang="ru-RU" dirty="0" smtClean="0"/>
              <a:t>взвешенное, оцененное понимание закономерностей с точки зрения прошлого и будущего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Понятие  знания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Знание </a:t>
            </a:r>
            <a:r>
              <a:rPr lang="ru-RU" i="1" dirty="0" smtClean="0"/>
              <a:t>– </a:t>
            </a:r>
            <a:r>
              <a:rPr lang="ru-RU" dirty="0" smtClean="0"/>
              <a:t>это сложная сеть понятий и многообразных отношений (оценки, мнения, причинно-следственные и пространственно-временные </a:t>
            </a:r>
            <a:r>
              <a:rPr lang="ru-RU" dirty="0" smtClean="0"/>
              <a:t>связи) </a:t>
            </a:r>
            <a:r>
              <a:rPr lang="ru-RU" dirty="0" smtClean="0"/>
              <a:t>и </a:t>
            </a:r>
            <a:r>
              <a:rPr lang="ru-RU" dirty="0" smtClean="0"/>
              <a:t>зависимости </a:t>
            </a:r>
            <a:r>
              <a:rPr lang="ru-RU" dirty="0" smtClean="0"/>
              <a:t>между ними, </a:t>
            </a:r>
            <a:r>
              <a:rPr lang="ru-RU" dirty="0" smtClean="0"/>
              <a:t>которая используется  </a:t>
            </a:r>
            <a:r>
              <a:rPr lang="ru-RU" dirty="0" smtClean="0"/>
              <a:t>при необходимости выработки новых суждений или принятия разнообразных решений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Управление знаниями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Управление знаниями – </a:t>
            </a:r>
            <a:r>
              <a:rPr lang="ru-RU" dirty="0" smtClean="0"/>
              <a:t>это процесс, в ходе которого организация генерирует знания, накапливает их и использует в интересах получения конкурентных </a:t>
            </a:r>
            <a:r>
              <a:rPr lang="ru-RU" dirty="0" smtClean="0"/>
              <a:t>преимуществ</a:t>
            </a:r>
            <a:endParaRPr lang="ru-RU" dirty="0" smtClean="0"/>
          </a:p>
          <a:p>
            <a:r>
              <a:rPr lang="ru-RU" b="1" i="1" dirty="0" smtClean="0"/>
              <a:t>Управление знаниями </a:t>
            </a:r>
            <a:r>
              <a:rPr lang="ru-RU" i="1" dirty="0" smtClean="0"/>
              <a:t>– </a:t>
            </a:r>
            <a:r>
              <a:rPr lang="ru-RU" dirty="0" smtClean="0"/>
              <a:t>это комбинация отдельных аспектов управления персоналом, инновационного и коммуникационного менеджмента, а также использования новых информационных технологий в управлении </a:t>
            </a:r>
            <a:r>
              <a:rPr lang="ru-RU" dirty="0" smtClean="0"/>
              <a:t>организациями</a:t>
            </a:r>
          </a:p>
          <a:p>
            <a:r>
              <a:rPr lang="ru-RU" dirty="0" smtClean="0"/>
              <a:t>Главная цель – создание новых и более мощных </a:t>
            </a:r>
            <a:r>
              <a:rPr lang="ru-RU" b="1" i="1" dirty="0" smtClean="0"/>
              <a:t>конкурентных преимуществ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Компоненты управления </a:t>
            </a:r>
            <a:r>
              <a:rPr lang="ru-RU" sz="4000" b="1" dirty="0" smtClean="0">
                <a:solidFill>
                  <a:srgbClr val="002060"/>
                </a:solidFill>
              </a:rPr>
              <a:t>знаниями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Стимулирование процесса прироста знаний</a:t>
            </a:r>
          </a:p>
          <a:p>
            <a:r>
              <a:rPr lang="ru-RU" dirty="0" smtClean="0"/>
              <a:t>Отбор и аккумулирование значимых сведений из внешних по отношению к данной организации источников</a:t>
            </a:r>
          </a:p>
          <a:p>
            <a:r>
              <a:rPr lang="ru-RU" dirty="0" smtClean="0"/>
              <a:t>Распространение и обмен знаниями, в том числе в рамках организации</a:t>
            </a:r>
          </a:p>
          <a:p>
            <a:r>
              <a:rPr lang="ru-RU" dirty="0" smtClean="0"/>
              <a:t>Воплощение знаний в продуктах, услугах, документах, базах данных и программном обеспечении</a:t>
            </a:r>
          </a:p>
          <a:p>
            <a:r>
              <a:rPr lang="ru-RU" dirty="0" smtClean="0"/>
              <a:t>Использование знаний в деловых процессах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Виды знаний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Неявные знания </a:t>
            </a:r>
            <a:r>
              <a:rPr lang="ru-RU" i="1" dirty="0" smtClean="0"/>
              <a:t>(</a:t>
            </a:r>
            <a:r>
              <a:rPr lang="ru-RU" i="1" dirty="0" err="1" smtClean="0"/>
              <a:t>tacit</a:t>
            </a:r>
            <a:r>
              <a:rPr lang="ru-RU" i="1" dirty="0" smtClean="0"/>
              <a:t> </a:t>
            </a:r>
            <a:r>
              <a:rPr lang="ru-RU" i="1" dirty="0" err="1" smtClean="0"/>
              <a:t>knowledge</a:t>
            </a:r>
            <a:r>
              <a:rPr lang="ru-RU" i="1" dirty="0" smtClean="0"/>
              <a:t>) - это</a:t>
            </a:r>
            <a:r>
              <a:rPr lang="ru-RU" dirty="0" smtClean="0"/>
              <a:t> опыт, мастерство, культура мышления, интуиция как результат генетической наследственности, образования и приобретенного жизненного опыта</a:t>
            </a:r>
          </a:p>
          <a:p>
            <a:r>
              <a:rPr lang="ru-RU" b="1" i="1" dirty="0" smtClean="0"/>
              <a:t>Неявное знание </a:t>
            </a:r>
            <a:r>
              <a:rPr lang="ru-RU" dirty="0" smtClean="0"/>
              <a:t>– </a:t>
            </a:r>
            <a:r>
              <a:rPr lang="ru-RU" dirty="0" smtClean="0"/>
              <a:t>это способность человека к адаптации в меняющихся условиях, они существуют в умах специалистов, развиваясь во времени, через опыт, почерпнутый из профессиональной деятельности, книг, наставничества, а также обучения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Виды знаний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Явные знания </a:t>
            </a:r>
            <a:r>
              <a:rPr lang="ru-RU" i="1" dirty="0" smtClean="0"/>
              <a:t>(</a:t>
            </a:r>
            <a:r>
              <a:rPr lang="ru-RU" i="1" dirty="0" err="1" smtClean="0"/>
              <a:t>explicit</a:t>
            </a:r>
            <a:r>
              <a:rPr lang="ru-RU" i="1" dirty="0" smtClean="0"/>
              <a:t> </a:t>
            </a:r>
            <a:r>
              <a:rPr lang="ru-RU" i="1" dirty="0" err="1" smtClean="0"/>
              <a:t>knowledge</a:t>
            </a:r>
            <a:r>
              <a:rPr lang="ru-RU" i="1" dirty="0" smtClean="0"/>
              <a:t>) </a:t>
            </a:r>
            <a:r>
              <a:rPr lang="ru-RU" dirty="0" smtClean="0"/>
              <a:t>- это описания теорий, методов, методик, технологий, механизмов и машин, конструкций, систем и т.п.</a:t>
            </a:r>
          </a:p>
          <a:p>
            <a:r>
              <a:rPr lang="ru-RU" b="1" i="1" dirty="0" smtClean="0"/>
              <a:t>Явные знания </a:t>
            </a:r>
            <a:r>
              <a:rPr lang="ru-RU" dirty="0" smtClean="0"/>
              <a:t>хранятся на реальных физических носителях (в книгах, бумажных документах, рисунках, схемах, фильмах, аудио и видео записях, магнитных и электронных файлах и базах данных и т.п.).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Преобразование знаний между явной и неявной формами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721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8042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Используем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Получаем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Получаем</a:t>
                      </a:r>
                      <a:endParaRPr lang="ru-RU" sz="2800" dirty="0"/>
                    </a:p>
                  </a:txBody>
                  <a:tcPr/>
                </a:tc>
              </a:tr>
              <a:tr h="118042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Неявные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Явные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8042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Неявные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Обобществление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Отчуждение</a:t>
                      </a:r>
                      <a:endParaRPr lang="ru-RU" sz="2400" dirty="0"/>
                    </a:p>
                  </a:txBody>
                  <a:tcPr/>
                </a:tc>
              </a:tr>
              <a:tr h="118042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Явные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Усвоение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Комбинирование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Спасибо за внимание!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366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А.Н.Логинова,  директор ГОУ ДО ЯО ЦДЮТурЭк</vt:lpstr>
      <vt:lpstr> </vt:lpstr>
      <vt:lpstr>Понятие  знания </vt:lpstr>
      <vt:lpstr>Управление знаниями </vt:lpstr>
      <vt:lpstr>Компоненты управления знаниями </vt:lpstr>
      <vt:lpstr>Виды знаний</vt:lpstr>
      <vt:lpstr>Виды знаний</vt:lpstr>
      <vt:lpstr>Преобразование знаний между явной и неявной формами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 А. Паршина,  зам. директора ГОУ ДО ЯО ЦДЮТурЭк по информационно-методической работе</dc:title>
  <dc:creator>Svetlana</dc:creator>
  <cp:lastModifiedBy>Александра</cp:lastModifiedBy>
  <cp:revision>9</cp:revision>
  <dcterms:created xsi:type="dcterms:W3CDTF">2018-10-12T11:40:49Z</dcterms:created>
  <dcterms:modified xsi:type="dcterms:W3CDTF">2018-10-13T16:39:47Z</dcterms:modified>
</cp:coreProperties>
</file>