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4" r:id="rId3"/>
    <p:sldId id="282" r:id="rId4"/>
    <p:sldId id="295" r:id="rId5"/>
    <p:sldId id="303" r:id="rId6"/>
    <p:sldId id="292" r:id="rId7"/>
    <p:sldId id="297" r:id="rId8"/>
    <p:sldId id="293" r:id="rId9"/>
    <p:sldId id="304" r:id="rId10"/>
    <p:sldId id="298" r:id="rId11"/>
    <p:sldId id="311" r:id="rId12"/>
    <p:sldId id="309" r:id="rId13"/>
    <p:sldId id="313" r:id="rId14"/>
    <p:sldId id="299" r:id="rId15"/>
    <p:sldId id="314" r:id="rId16"/>
    <p:sldId id="307" r:id="rId17"/>
    <p:sldId id="300" r:id="rId18"/>
    <p:sldId id="318" r:id="rId19"/>
    <p:sldId id="320" r:id="rId20"/>
    <p:sldId id="315" r:id="rId21"/>
    <p:sldId id="264" r:id="rId22"/>
    <p:sldId id="289" r:id="rId23"/>
    <p:sldId id="321" r:id="rId24"/>
    <p:sldId id="29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588" autoAdjust="0"/>
    <p:restoredTop sz="94624" autoAdjust="0"/>
  </p:normalViewPr>
  <p:slideViewPr>
    <p:cSldViewPr>
      <p:cViewPr>
        <p:scale>
          <a:sx n="90" d="100"/>
          <a:sy n="90" d="100"/>
        </p:scale>
        <p:origin x="-582" y="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FA8F7-E630-4B68-A16A-F3A0F091B0F4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4F011-2BA4-4D71-BFF9-A271E5571B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4F011-2BA4-4D71-BFF9-A271E5571BF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tiff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285860"/>
            <a:ext cx="7772400" cy="331472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/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Ярославский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музей-заповедник.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Экскурсионные программы для детских туристических групп</a:t>
            </a:r>
            <a:r>
              <a:rPr lang="ru-RU" sz="4000" b="1" dirty="0" smtClean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Cambria" pitchFamily="18" charset="0"/>
              </a:rPr>
            </a:br>
            <a:endParaRPr lang="ru-RU" sz="4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" name="Рисунок 3" descr="перетяж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44374"/>
            <a:ext cx="9144000" cy="9136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35732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Данные об участии в музейных программах детской организованной аудитории</a:t>
            </a: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/местное сообщество/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7158" y="1714489"/>
            <a:ext cx="4140230" cy="4500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87 % музейных лекций читается в образовательных учреждениях города (525 ч.)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Программа «Ярославль и </a:t>
            </a:r>
            <a:r>
              <a:rPr lang="ru-RU" dirty="0" err="1" smtClean="0">
                <a:solidFill>
                  <a:schemeClr val="bg1"/>
                </a:solidFill>
              </a:rPr>
              <a:t>ярославцы</a:t>
            </a:r>
            <a:r>
              <a:rPr lang="ru-RU" dirty="0" smtClean="0">
                <a:solidFill>
                  <a:schemeClr val="bg1"/>
                </a:solidFill>
              </a:rPr>
              <a:t>» охватывает 27 школ (63 класса) г. Ярославля</a:t>
            </a:r>
          </a:p>
          <a:p>
            <a:pPr marL="0" indent="0">
              <a:buNone/>
            </a:pPr>
            <a:endParaRPr lang="ru-RU" sz="1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Более 30 детских садов заключили с музеем договоры на обслуживание по программе «Растем вместе с музеем» (более 2000 чел.)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Содержимое 6" descr="005- музей-заповедник, дети и Слово о полку игореве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214554"/>
            <a:ext cx="4214842" cy="28758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5000660" cy="635798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«ЯРОСЛАВЛЬ И ЯРОСЛАВЦЫ»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u="sng" dirty="0" smtClean="0">
                <a:solidFill>
                  <a:schemeClr val="bg1"/>
                </a:solidFill>
              </a:rPr>
              <a:t>Программа  включает: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6 тематических разделов:</a:t>
            </a:r>
          </a:p>
          <a:p>
            <a:pPr marL="0" indent="36195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-Знакомьтесь - музей</a:t>
            </a:r>
          </a:p>
          <a:p>
            <a:pPr marL="0" indent="36195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-Природа, которая нас окружает</a:t>
            </a:r>
          </a:p>
          <a:p>
            <a:pPr marL="0" indent="36195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-Путешествие в мир рукотворных предметов</a:t>
            </a:r>
          </a:p>
          <a:p>
            <a:pPr marL="0" indent="36195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-История письменности</a:t>
            </a:r>
          </a:p>
          <a:p>
            <a:pPr marL="0" indent="36195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-Город, в котором мы живем</a:t>
            </a:r>
          </a:p>
          <a:p>
            <a:pPr marL="0" indent="36195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-Как жили наши предки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Формат занятий:</a:t>
            </a:r>
          </a:p>
          <a:p>
            <a:pPr marL="0" indent="36195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-занятие с учителем в школе</a:t>
            </a:r>
          </a:p>
          <a:p>
            <a:pPr marL="0" indent="36195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-экскурсия в музее</a:t>
            </a:r>
          </a:p>
          <a:p>
            <a:pPr marL="0" indent="36195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-лекция в школе</a:t>
            </a:r>
          </a:p>
          <a:p>
            <a:pPr marL="0" indent="36195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-выполнение  творческих заданий</a:t>
            </a:r>
          </a:p>
          <a:p>
            <a:pPr marL="0" indent="36195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-проведение тематических праздников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Конкурсы.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Учебно-методический материал:</a:t>
            </a:r>
          </a:p>
          <a:p>
            <a:pPr marL="0" indent="36195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-пособие для учителя</a:t>
            </a:r>
          </a:p>
          <a:p>
            <a:pPr marL="0" indent="36195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-творческие тетради</a:t>
            </a:r>
          </a:p>
          <a:p>
            <a:pPr marL="0" indent="0">
              <a:spcBef>
                <a:spcPts val="0"/>
              </a:spcBef>
              <a:buNone/>
            </a:pPr>
            <a:endParaRPr lang="ru-RU" sz="1000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Главные принципы работы – системность, </a:t>
            </a:r>
            <a:r>
              <a:rPr lang="ru-RU" sz="1800" dirty="0" err="1" smtClean="0">
                <a:solidFill>
                  <a:schemeClr val="bg1"/>
                </a:solidFill>
              </a:rPr>
              <a:t>интегративность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Рисунок 5" descr="1 класс 1сторо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9322" y="0"/>
            <a:ext cx="32228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357166"/>
            <a:ext cx="5000660" cy="2928958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Заслуженным вниманием детей и взрослых пользуется «Семья друзей» - </a:t>
            </a:r>
            <a:r>
              <a:rPr lang="ru-RU" sz="2400" dirty="0" err="1" smtClean="0">
                <a:solidFill>
                  <a:schemeClr val="bg1"/>
                </a:solidFill>
              </a:rPr>
              <a:t>досугово-образовательный</a:t>
            </a:r>
            <a:r>
              <a:rPr lang="ru-RU" sz="2400" dirty="0" smtClean="0">
                <a:solidFill>
                  <a:schemeClr val="bg1"/>
                </a:solidFill>
              </a:rPr>
              <a:t> клуб для приемных семей в Ярославском музее-заповеднике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Программа реализуется в рамках областной комплексной целевой программы «Семья и дети».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IMG_44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8997"/>
            <a:ext cx="5143504" cy="3429003"/>
          </a:xfrm>
          <a:prstGeom prst="rect">
            <a:avLst/>
          </a:prstGeom>
        </p:spPr>
      </p:pic>
      <p:pic>
        <p:nvPicPr>
          <p:cNvPr id="5" name="Рисунок 4" descr="IMG_5197.jpg"/>
          <p:cNvPicPr>
            <a:picLocks noChangeAspect="1"/>
          </p:cNvPicPr>
          <p:nvPr/>
        </p:nvPicPr>
        <p:blipFill>
          <a:blip r:embed="rId3" cstate="print"/>
          <a:srcRect l="12500"/>
          <a:stretch>
            <a:fillRect/>
          </a:stretch>
        </p:blipFill>
        <p:spPr>
          <a:xfrm>
            <a:off x="5143535" y="0"/>
            <a:ext cx="400049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7"/>
            <a:ext cx="8229600" cy="392909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</a:rPr>
              <a:t>Ярославский музей-заповедник имеет богатый потенциал для решения образовательных задач в работе с детьми- это коллекции, которые можно использовать как инструмент воздействия в целях развития. В музее создана площадка для общения детей, родителей и педагогов: выставка «</a:t>
            </a:r>
            <a:r>
              <a:rPr lang="ru-RU" sz="1800" dirty="0" err="1" smtClean="0">
                <a:solidFill>
                  <a:schemeClr val="bg1"/>
                </a:solidFill>
                <a:latin typeface="Cambria" pitchFamily="18" charset="0"/>
              </a:rPr>
              <a:t>ЯрмаНка</a:t>
            </a:r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</a:rPr>
              <a:t>» (2013г.) с интерактивными зонами и путеводителем (основан на документальных источниках семьи Мусиных-Пушкиных). Выставка создает атмосферу прошлого Ярославского края, позволяет соприкоснуться с «другой жизнью» и ощутить свою причастность к истории и культуре. Путеводитель – как интерактивный способ освоения выставки помогает организовать совместную деятельность родителей и детей - они вступают в диалог.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bg1"/>
                </a:solidFill>
                <a:latin typeface="Cambria" pitchFamily="18" charset="0"/>
              </a:rPr>
              <a:t>Выставка интересна для разных категорий посетителей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Рисунок 3" descr="004-1 музей-заповедник, экспозици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4000504"/>
            <a:ext cx="4071965" cy="2714643"/>
          </a:xfrm>
          <a:prstGeom prst="rect">
            <a:avLst/>
          </a:prstGeom>
        </p:spPr>
      </p:pic>
      <p:pic>
        <p:nvPicPr>
          <p:cNvPr id="5" name="Рисунок 4" descr="IMG_9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000504"/>
            <a:ext cx="4071966" cy="27146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35719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3600" dirty="0" smtClean="0">
                <a:solidFill>
                  <a:schemeClr val="bg1"/>
                </a:solidFill>
              </a:rPr>
              <a:t>Базовые ценности, ресурсы  и  главный принцип работы. 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285860"/>
            <a:ext cx="4040188" cy="4840303"/>
          </a:xfrm>
        </p:spPr>
        <p:txBody>
          <a:bodyPr>
            <a:normAutofit fontScale="77500" lnSpcReduction="20000"/>
          </a:bodyPr>
          <a:lstStyle/>
          <a:p>
            <a:r>
              <a:rPr lang="ru-RU" sz="2600" dirty="0" smtClean="0">
                <a:solidFill>
                  <a:schemeClr val="bg1"/>
                </a:solidFill>
              </a:rPr>
              <a:t>системность и </a:t>
            </a:r>
            <a:r>
              <a:rPr lang="ru-RU" sz="2600" dirty="0" err="1" smtClean="0">
                <a:solidFill>
                  <a:schemeClr val="bg1"/>
                </a:solidFill>
              </a:rPr>
              <a:t>интегративность</a:t>
            </a:r>
            <a:r>
              <a:rPr lang="ru-RU" sz="2600" dirty="0" smtClean="0">
                <a:solidFill>
                  <a:schemeClr val="bg1"/>
                </a:solidFill>
              </a:rPr>
              <a:t> программ</a:t>
            </a:r>
          </a:p>
          <a:p>
            <a:r>
              <a:rPr lang="ru-RU" sz="2600" dirty="0" err="1" smtClean="0">
                <a:solidFill>
                  <a:schemeClr val="bg1"/>
                </a:solidFill>
              </a:rPr>
              <a:t>дифференцированность</a:t>
            </a:r>
            <a:r>
              <a:rPr lang="ru-RU" sz="2600" dirty="0" smtClean="0">
                <a:solidFill>
                  <a:schemeClr val="bg1"/>
                </a:solidFill>
              </a:rPr>
              <a:t> музейного продукта</a:t>
            </a:r>
          </a:p>
          <a:p>
            <a:r>
              <a:rPr lang="ru-RU" sz="2600" dirty="0" smtClean="0">
                <a:solidFill>
                  <a:schemeClr val="bg1"/>
                </a:solidFill>
              </a:rPr>
              <a:t>Кадровый капитал - музейные педагоги</a:t>
            </a:r>
          </a:p>
          <a:p>
            <a:r>
              <a:rPr lang="ru-RU" sz="2600" dirty="0" smtClean="0">
                <a:solidFill>
                  <a:schemeClr val="bg1"/>
                </a:solidFill>
              </a:rPr>
              <a:t>Новые предложения музея, с учетом изменений в законе об образовании</a:t>
            </a:r>
          </a:p>
          <a:p>
            <a:r>
              <a:rPr lang="ru-RU" sz="2600" dirty="0" smtClean="0">
                <a:solidFill>
                  <a:schemeClr val="bg1"/>
                </a:solidFill>
              </a:rPr>
              <a:t>Неисчерпаемые возможности - музейная коллекция</a:t>
            </a:r>
          </a:p>
          <a:p>
            <a:r>
              <a:rPr lang="ru-RU" sz="2600" dirty="0" smtClean="0">
                <a:solidFill>
                  <a:schemeClr val="bg1"/>
                </a:solidFill>
              </a:rPr>
              <a:t>Заинтересованность педагогов</a:t>
            </a:r>
          </a:p>
          <a:p>
            <a:r>
              <a:rPr lang="ru-RU" sz="2600" dirty="0" smtClean="0">
                <a:solidFill>
                  <a:schemeClr val="bg1"/>
                </a:solidFill>
              </a:rPr>
              <a:t>Поддержка родителей</a:t>
            </a:r>
          </a:p>
          <a:p>
            <a:r>
              <a:rPr lang="ru-RU" sz="2600" b="1" dirty="0" smtClean="0">
                <a:solidFill>
                  <a:schemeClr val="bg1"/>
                </a:solidFill>
              </a:rPr>
              <a:t>Среди проблем - сложности для педагогов в оформлении перевозки детей по городу.</a:t>
            </a:r>
            <a:endParaRPr lang="ru-RU" sz="26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Соединяются с направлениями, изложенными в Государственной программе  </a:t>
            </a:r>
            <a:r>
              <a:rPr lang="ru-RU" sz="2000" b="1" dirty="0" smtClean="0">
                <a:solidFill>
                  <a:schemeClr val="bg1"/>
                </a:solidFill>
              </a:rPr>
              <a:t>«Патриотическое воспитание граждан Российской Федерации на 2016-2020 годы» и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с изменениями в законе об образовании </a:t>
            </a:r>
            <a:endParaRPr lang="ru-RU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пользователь\Desktop\про детей\_MG_6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3357563"/>
            <a:ext cx="5254134" cy="3500438"/>
          </a:xfrm>
          <a:prstGeom prst="rect">
            <a:avLst/>
          </a:prstGeom>
          <a:noFill/>
        </p:spPr>
      </p:pic>
      <p:pic>
        <p:nvPicPr>
          <p:cNvPr id="9" name="Рисунок 8" descr="_MG_8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0"/>
            <a:ext cx="5252845" cy="350041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ПРЕОБРАЖЕНИЕ-IMG_006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0170" y="1785926"/>
            <a:ext cx="7608110" cy="5072074"/>
          </a:xfrm>
          <a:prstGeom prst="rect">
            <a:avLst/>
          </a:prstGeom>
        </p:spPr>
      </p:pic>
      <p:pic>
        <p:nvPicPr>
          <p:cNvPr id="12" name="Рисунок 11" descr="ЯМЗ.В ДРЕВНЕРУССКОМ МУЗЕЕ-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285992"/>
            <a:ext cx="3428992" cy="2476493"/>
          </a:xfrm>
          <a:prstGeom prst="rect">
            <a:avLst/>
          </a:prstGeom>
        </p:spPr>
      </p:pic>
      <p:pic>
        <p:nvPicPr>
          <p:cNvPr id="5" name="Содержимое 4" descr="_B5A432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357554" y="0"/>
            <a:ext cx="3429024" cy="2286016"/>
          </a:xfrm>
        </p:spPr>
      </p:pic>
      <p:pic>
        <p:nvPicPr>
          <p:cNvPr id="8" name="Рисунок 7" descr="_ММ-B5A3972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0"/>
            <a:ext cx="2500504" cy="2285992"/>
          </a:xfrm>
          <a:prstGeom prst="rect">
            <a:avLst/>
          </a:prstGeom>
        </p:spPr>
      </p:pic>
      <p:pic>
        <p:nvPicPr>
          <p:cNvPr id="9" name="Рисунок 8" descr="IMG_1544Бисе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572005"/>
            <a:ext cx="3428992" cy="2285995"/>
          </a:xfrm>
          <a:prstGeom prst="rect">
            <a:avLst/>
          </a:prstGeom>
        </p:spPr>
      </p:pic>
      <p:pic>
        <p:nvPicPr>
          <p:cNvPr id="10" name="Рисунок 9" descr="ПАНДЕКТЫ-ИЛЛЮСТР.1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72264" y="3082186"/>
            <a:ext cx="2571736" cy="3775814"/>
          </a:xfrm>
          <a:prstGeom prst="rect">
            <a:avLst/>
          </a:prstGeom>
        </p:spPr>
      </p:pic>
      <p:pic>
        <p:nvPicPr>
          <p:cNvPr id="14" name="Рисунок 13" descr="IMG_33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3430440" cy="228599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Новые предложения музея для детей и родителей, педагогов и взрослых в 2017 г.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7158" y="1643050"/>
            <a:ext cx="5000660" cy="492922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 smtClean="0">
                <a:solidFill>
                  <a:schemeClr val="bg1"/>
                </a:solidFill>
              </a:rPr>
              <a:t>*День рождения в музее/формат праздника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 smtClean="0">
                <a:solidFill>
                  <a:schemeClr val="bg1"/>
                </a:solidFill>
              </a:rPr>
              <a:t>*Гастрономический тур «Трапеза </a:t>
            </a:r>
            <a:r>
              <a:rPr lang="ru-RU" sz="4200" dirty="0" err="1" smtClean="0">
                <a:solidFill>
                  <a:schemeClr val="bg1"/>
                </a:solidFill>
              </a:rPr>
              <a:t>по-ярославски</a:t>
            </a:r>
            <a:r>
              <a:rPr lang="ru-RU" sz="4200" dirty="0" smtClean="0">
                <a:solidFill>
                  <a:schemeClr val="bg1"/>
                </a:solidFill>
              </a:rPr>
              <a:t>» для взрослых /экскурсия по городу с обедом по историческим рецептам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1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 smtClean="0">
                <a:solidFill>
                  <a:schemeClr val="bg1"/>
                </a:solidFill>
              </a:rPr>
              <a:t> *Абонементы  в храмах памятниках  /экскурсии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 smtClean="0">
                <a:solidFill>
                  <a:schemeClr val="bg1"/>
                </a:solidFill>
              </a:rPr>
              <a:t>*музыкальная неделя в доме Собинова/выставки, музыкальные вечера, презентации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 smtClean="0">
                <a:solidFill>
                  <a:schemeClr val="bg1"/>
                </a:solidFill>
              </a:rPr>
              <a:t>* </a:t>
            </a:r>
            <a:r>
              <a:rPr lang="en-US" sz="4200" dirty="0" smtClean="0">
                <a:solidFill>
                  <a:schemeClr val="bg1"/>
                </a:solidFill>
              </a:rPr>
              <a:t>II </a:t>
            </a:r>
            <a:r>
              <a:rPr lang="ru-RU" sz="4200" dirty="0" smtClean="0">
                <a:solidFill>
                  <a:schemeClr val="bg1"/>
                </a:solidFill>
              </a:rPr>
              <a:t> Межрегиональный Фестиваль «Живая глина»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 smtClean="0">
                <a:solidFill>
                  <a:schemeClr val="bg1"/>
                </a:solidFill>
              </a:rPr>
              <a:t>/выставка, мастер-классы, конкурс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 smtClean="0">
                <a:solidFill>
                  <a:schemeClr val="bg1"/>
                </a:solidFill>
              </a:rPr>
              <a:t>*Дни славянской письменности/праздник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1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b="1" dirty="0" smtClean="0">
                <a:solidFill>
                  <a:schemeClr val="bg1"/>
                </a:solidFill>
              </a:rPr>
              <a:t>*Акции:</a:t>
            </a:r>
            <a:r>
              <a:rPr lang="ru-RU" sz="4200" dirty="0" smtClean="0">
                <a:solidFill>
                  <a:schemeClr val="bg1"/>
                </a:solidFill>
              </a:rPr>
              <a:t> «Рисуем звонницу вместе», «Ночь музеев», «Революционный диктант»,  «На высокой волне».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1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b="1" dirty="0" smtClean="0">
                <a:solidFill>
                  <a:schemeClr val="bg1"/>
                </a:solidFill>
              </a:rPr>
              <a:t>Выставки:</a:t>
            </a:r>
            <a:r>
              <a:rPr lang="ru-RU" sz="4200" dirty="0" smtClean="0">
                <a:solidFill>
                  <a:schemeClr val="bg1"/>
                </a:solidFill>
              </a:rPr>
              <a:t> «Революция. 1917 г.»</a:t>
            </a:r>
          </a:p>
          <a:p>
            <a:endParaRPr lang="ru-RU" dirty="0"/>
          </a:p>
        </p:txBody>
      </p:sp>
      <p:pic>
        <p:nvPicPr>
          <p:cNvPr id="8" name="Рисунок 7" descr="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714488"/>
            <a:ext cx="3402336" cy="481216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Маршрут «Москва – Золотое Кольцо» </a:t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в рамках творческого проекта «Моя Россия»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7158" y="1357298"/>
            <a:ext cx="4043362" cy="542926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 </a:t>
            </a:r>
            <a:r>
              <a:rPr lang="ru-RU" dirty="0" smtClean="0">
                <a:solidFill>
                  <a:schemeClr val="bg1"/>
                </a:solidFill>
              </a:rPr>
              <a:t>3696 участников маршрута «Москва – Золотое Кольцо» в рамках творческого проекта «Моя Россия»  познакомились с памятниками  архитектуры и экспозицией «Слово о полку Игореве»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Предоставление целевой субсидии  МК РФ на проект «Моя Россия».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География –  от Калининграда до Владивостока.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Содержимое 6" descr="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r="7977"/>
          <a:stretch>
            <a:fillRect/>
          </a:stretch>
        </p:blipFill>
        <p:spPr>
          <a:xfrm>
            <a:off x="4643438" y="3214686"/>
            <a:ext cx="4119932" cy="321471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Экскурсионные программы 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для детских туристических групп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714488"/>
            <a:ext cx="4040188" cy="45720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Экскурсии: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исторический центр города и  ярославская  архитектурная школа 17 в., «Слово о полку Игореве» в русской литературе, Ярославль  и памятники Смутного времени, зарождение русской государственности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Дополнительные опции: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Эксклюзивные мастер-классы- литье бумаги, ткачество, печать гравюр, гончарное производство, археологическая студия.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500562" y="1643050"/>
            <a:ext cx="4498975" cy="457203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u="sng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Интерактивные программы:</a:t>
            </a:r>
          </a:p>
          <a:p>
            <a:pPr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185738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«Город 1612»;</a:t>
            </a:r>
          </a:p>
          <a:p>
            <a:pPr marL="185738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«Без обеда не красна беседа»;</a:t>
            </a:r>
          </a:p>
          <a:p>
            <a:pPr marL="185738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«Денежный след»;</a:t>
            </a:r>
          </a:p>
          <a:p>
            <a:pPr marL="185738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Гастрономический тур                       «Трапеза </a:t>
            </a:r>
            <a:r>
              <a:rPr lang="ru-RU" dirty="0" err="1" smtClean="0">
                <a:solidFill>
                  <a:schemeClr val="bg1"/>
                </a:solidFill>
              </a:rPr>
              <a:t>по-ярославски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</a:p>
          <a:p>
            <a:pPr marL="185738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185738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185738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Лекции по народным промыслам:</a:t>
            </a:r>
          </a:p>
          <a:p>
            <a:pPr marL="185738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185738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История развития финифти</a:t>
            </a:r>
          </a:p>
          <a:p>
            <a:pPr marL="185738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Русская вышивка</a:t>
            </a:r>
          </a:p>
          <a:p>
            <a:pPr marL="185738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Гончарное производство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афиш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4282" y="285728"/>
            <a:ext cx="864399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+mj-lt"/>
              </a:rPr>
              <a:t>Музейно-образовательные программы музея-заповедника – вклад в повышение качества образования школьников г. Ярославля, региона и России, расширение кругозора и повышения качества жизни  участников   музейных программ.</a:t>
            </a:r>
          </a:p>
          <a:p>
            <a:pPr algn="just"/>
            <a:endParaRPr lang="ru-RU" sz="1000" dirty="0" smtClean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ЦЕЛЬ ПРОГРАММ 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– объединение школы и музея в решении важной государственной задачи – развития патриотического воспитания, формирования ценностного отношения к историко-культурному наследию, воплощенному в памятниках и достопримечательных местах г.Ярославля , сохраненному и экспонируемому в музее.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64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0"/>
            <a:ext cx="5272382" cy="3602720"/>
          </a:xfrm>
          <a:prstGeom prst="rect">
            <a:avLst/>
          </a:prstGeom>
        </p:spPr>
      </p:pic>
      <p:pic>
        <p:nvPicPr>
          <p:cNvPr id="7" name="Picture 2" descr="C:\Users\пользователь\Desktop\про детей\_MG_5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343078"/>
            <a:ext cx="5275871" cy="3514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9144000" cy="107157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Музей задает новый качественный уровень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для решения музейно-образовательных задач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по отношению к ребенку, семье, школе.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Рисунок 3" descr="_Я-ЯЯЯ-B5A81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4186" y="1554310"/>
            <a:ext cx="7605465" cy="49465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Будущее  музейно-образовательных  программ и проектов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/для местного сообщества и  детских туристических групп/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500594"/>
          </a:xfrm>
        </p:spPr>
        <p:txBody>
          <a:bodyPr>
            <a:normAutofit lnSpcReduction="10000"/>
          </a:bodyPr>
          <a:lstStyle/>
          <a:p>
            <a:pPr marL="0" indent="0" algn="just">
              <a:buFont typeface="Arial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Проблема осуществления образовательной  деятельности музеями. Ситуация с Политехническим музеем.</a:t>
            </a:r>
          </a:p>
          <a:p>
            <a:pPr marL="0" indent="0" algn="just">
              <a:buFont typeface="Arial" charset="0"/>
              <a:buChar char="•"/>
            </a:pPr>
            <a:endParaRPr lang="ru-RU" sz="2800" dirty="0" smtClean="0">
              <a:solidFill>
                <a:schemeClr val="bg1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Решение- получение образовательной лицензии  музеем.</a:t>
            </a:r>
          </a:p>
          <a:p>
            <a:pPr marL="0" indent="0" algn="just">
              <a:buNone/>
            </a:pPr>
            <a:endParaRPr lang="ru-RU" sz="2800" dirty="0" smtClean="0">
              <a:solidFill>
                <a:schemeClr val="bg1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Результат – проведение  образовательных  курсов / Курсы  подготовки экскурсоводов,  программы для преподавателей по народным промыслам</a:t>
            </a:r>
          </a:p>
          <a:p>
            <a:pPr marL="0" indent="0" algn="just">
              <a:buNone/>
            </a:pPr>
            <a:endParaRPr lang="ru-RU" sz="2800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Предложения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Совершенствование методической базы и обучение </a:t>
            </a:r>
            <a:r>
              <a:rPr lang="ru-RU" dirty="0" smtClean="0">
                <a:solidFill>
                  <a:schemeClr val="bg1"/>
                </a:solidFill>
              </a:rPr>
              <a:t>кадров для осуществления  образовательной деятельности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*Предложение: лицензирование и внедрение в школьную программу  «Ярославль и </a:t>
            </a:r>
            <a:r>
              <a:rPr lang="ru-RU" dirty="0" err="1" smtClean="0">
                <a:solidFill>
                  <a:schemeClr val="bg1"/>
                </a:solidFill>
              </a:rPr>
              <a:t>ярославцы</a:t>
            </a:r>
            <a:r>
              <a:rPr lang="ru-RU" dirty="0" smtClean="0">
                <a:solidFill>
                  <a:schemeClr val="bg1"/>
                </a:solidFill>
              </a:rPr>
              <a:t>» на региональном уровне . Освоение  опыта г.Москвы – проект «Урок в музее</a:t>
            </a:r>
            <a:r>
              <a:rPr lang="ru-RU" dirty="0" smtClean="0">
                <a:solidFill>
                  <a:schemeClr val="bg1"/>
                </a:solidFill>
              </a:rPr>
              <a:t>» и внедрение  его в ярославскую практику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Новые </a:t>
            </a:r>
            <a:r>
              <a:rPr lang="ru-RU" dirty="0" smtClean="0">
                <a:solidFill>
                  <a:schemeClr val="bg1"/>
                </a:solidFill>
              </a:rPr>
              <a:t>партнеры музейных программ и </a:t>
            </a:r>
            <a:r>
              <a:rPr lang="ru-RU" dirty="0" smtClean="0">
                <a:solidFill>
                  <a:schemeClr val="bg1"/>
                </a:solidFill>
              </a:rPr>
              <a:t>проектов, интеграция </a:t>
            </a:r>
            <a:r>
              <a:rPr lang="ru-RU" dirty="0" smtClean="0">
                <a:solidFill>
                  <a:schemeClr val="bg1"/>
                </a:solidFill>
              </a:rPr>
              <a:t>на основе которой могут вырасти новые образовательные  и туристические продукты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* Предложение -целевое финансирование  создания  новых туристических маршрутов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82339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+mj-lt"/>
              </a:rPr>
              <a:t>БЛАГОДАРЮ ЗА ВНИМАНИЕ!</a:t>
            </a:r>
            <a:endParaRPr lang="ru-RU" sz="3600" dirty="0">
              <a:latin typeface="+mj-lt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57224" y="6072206"/>
            <a:ext cx="7566051" cy="642942"/>
          </a:xfrm>
        </p:spPr>
        <p:txBody>
          <a:bodyPr>
            <a:normAutofit/>
          </a:bodyPr>
          <a:lstStyle/>
          <a:p>
            <a:pPr algn="ctr"/>
            <a:r>
              <a:rPr lang="ru-RU" sz="3600" b="0" dirty="0" smtClean="0">
                <a:solidFill>
                  <a:schemeClr val="bg1"/>
                </a:solidFill>
              </a:rPr>
              <a:t>Добро пожаловать в музей !</a:t>
            </a:r>
            <a:endParaRPr lang="ru-RU" sz="3600" b="0" dirty="0"/>
          </a:p>
        </p:txBody>
      </p:sp>
      <p:pic>
        <p:nvPicPr>
          <p:cNvPr id="3074" name="Picture 2" descr="C:\Users\Троицкая\Desktop\Фото музея\P1020656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/>
          <a:srcRect b="18739"/>
          <a:stretch>
            <a:fillRect/>
          </a:stretch>
        </p:blipFill>
        <p:spPr bwMode="auto">
          <a:xfrm>
            <a:off x="785786" y="1214422"/>
            <a:ext cx="7500990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4282" y="428604"/>
            <a:ext cx="8643998" cy="335758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Программы для школьников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err="1" smtClean="0">
                <a:solidFill>
                  <a:schemeClr val="bg1"/>
                </a:solidFill>
              </a:rPr>
              <a:t>Дифференцированность</a:t>
            </a:r>
            <a:r>
              <a:rPr lang="ru-RU" sz="2800" dirty="0" smtClean="0">
                <a:solidFill>
                  <a:schemeClr val="bg1"/>
                </a:solidFill>
              </a:rPr>
              <a:t> музейного продукта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80 наименований: экскурсии, лекции,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интерактивные программы, мастер-классы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для аудитории от 6 до 18 лет</a:t>
            </a:r>
            <a:br>
              <a:rPr lang="ru-RU" sz="2800" dirty="0" smtClean="0">
                <a:solidFill>
                  <a:schemeClr val="bg1"/>
                </a:solidFill>
              </a:rPr>
            </a:br>
            <a:endParaRPr lang="ru-RU" sz="2800" dirty="0"/>
          </a:p>
        </p:txBody>
      </p:sp>
      <p:pic>
        <p:nvPicPr>
          <p:cNvPr id="1026" name="Picture 2" descr="W:\Отдел Информации\мероприятия избранное\2015\Война Народ Победа\IMG_28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32" y="3755966"/>
            <a:ext cx="4664732" cy="3102034"/>
          </a:xfrm>
          <a:prstGeom prst="rect">
            <a:avLst/>
          </a:prstGeom>
          <a:noFill/>
        </p:spPr>
      </p:pic>
      <p:pic>
        <p:nvPicPr>
          <p:cNvPr id="1038" name="Picture 14" descr="C:\Users\Троицкая\Desktop\Рекламный буклет 2014 -свод\IMG_9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17516" y="-14401800"/>
            <a:ext cx="6600684" cy="4400456"/>
          </a:xfrm>
          <a:prstGeom prst="rect">
            <a:avLst/>
          </a:prstGeom>
          <a:noFill/>
        </p:spPr>
      </p:pic>
      <p:pic>
        <p:nvPicPr>
          <p:cNvPr id="2" name="Picture 2" descr="C:\Users\пользователь\Desktop\про детей\IMG_0645.JPG"/>
          <p:cNvPicPr>
            <a:picLocks noChangeAspect="1" noChangeArrowheads="1"/>
          </p:cNvPicPr>
          <p:nvPr/>
        </p:nvPicPr>
        <p:blipFill>
          <a:blip r:embed="rId4" cstate="print"/>
          <a:srcRect r="3655"/>
          <a:stretch>
            <a:fillRect/>
          </a:stretch>
        </p:blipFill>
        <p:spPr bwMode="auto">
          <a:xfrm>
            <a:off x="4643438" y="3741757"/>
            <a:ext cx="4500562" cy="31162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Программы, 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ориентированные на семейный досуг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2600" dirty="0" smtClean="0">
                <a:solidFill>
                  <a:schemeClr val="bg1"/>
                </a:solidFill>
              </a:rPr>
              <a:t>Программа «Каникулы в музее»</a:t>
            </a:r>
          </a:p>
          <a:p>
            <a:r>
              <a:rPr lang="ru-RU" sz="2600" dirty="0" smtClean="0">
                <a:solidFill>
                  <a:schemeClr val="bg1"/>
                </a:solidFill>
              </a:rPr>
              <a:t>«Семья друзей </a:t>
            </a:r>
            <a:r>
              <a:rPr lang="ru-RU" sz="2600" dirty="0" err="1" smtClean="0">
                <a:solidFill>
                  <a:schemeClr val="bg1"/>
                </a:solidFill>
              </a:rPr>
              <a:t>Ярославии</a:t>
            </a:r>
            <a:r>
              <a:rPr lang="ru-RU" sz="2600" b="1" dirty="0" smtClean="0">
                <a:solidFill>
                  <a:schemeClr val="bg1"/>
                </a:solidFill>
              </a:rPr>
              <a:t>».</a:t>
            </a:r>
            <a:endParaRPr lang="ru-RU" sz="2600" dirty="0" smtClean="0">
              <a:solidFill>
                <a:schemeClr val="bg1"/>
              </a:solidFill>
            </a:endParaRPr>
          </a:p>
          <a:p>
            <a:r>
              <a:rPr lang="ru-RU" sz="2600" dirty="0" smtClean="0">
                <a:solidFill>
                  <a:schemeClr val="bg1"/>
                </a:solidFill>
              </a:rPr>
              <a:t>Программа для опекунских и приёмных детей. Совместный проект с Управлением  по социальной и демографической политике Правительства ЯО.</a:t>
            </a:r>
          </a:p>
          <a:p>
            <a:r>
              <a:rPr lang="ru-RU" sz="2600" dirty="0" smtClean="0">
                <a:solidFill>
                  <a:schemeClr val="bg1"/>
                </a:solidFill>
              </a:rPr>
              <a:t>«Космический пикник» в музее «Космос». </a:t>
            </a:r>
            <a:r>
              <a:rPr lang="ru-RU" sz="2600" dirty="0" err="1" smtClean="0">
                <a:solidFill>
                  <a:schemeClr val="bg1"/>
                </a:solidFill>
              </a:rPr>
              <a:t>Культурно-досуговая</a:t>
            </a:r>
            <a:r>
              <a:rPr lang="ru-RU" sz="2600" dirty="0" smtClean="0">
                <a:solidFill>
                  <a:schemeClr val="bg1"/>
                </a:solidFill>
              </a:rPr>
              <a:t> программа для семейных посетителей.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45067" y="2174875"/>
            <a:ext cx="4041775" cy="395128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</a:t>
            </a:r>
            <a:r>
              <a:rPr lang="ru-RU" dirty="0" smtClean="0">
                <a:solidFill>
                  <a:schemeClr val="bg1"/>
                </a:solidFill>
              </a:rPr>
              <a:t>В лучах заходящего солнца» .Программа для семейного посетителя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Детская программа фестиваля искусств «Преображение».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Археологическая студия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Лаборатория творчества в отделе природы музея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Музейный праздник «День защиты детей» 1 июня. В рамках акции «На высокой волне»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048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4225"/>
          <a:stretch>
            <a:fillRect/>
          </a:stretch>
        </p:blipFill>
        <p:spPr>
          <a:xfrm>
            <a:off x="0" y="3424014"/>
            <a:ext cx="4929189" cy="3433986"/>
          </a:xfrm>
        </p:spPr>
      </p:pic>
      <p:pic>
        <p:nvPicPr>
          <p:cNvPr id="9" name="Picture 5" descr="C:\Users\Троицкая\Desktop\Рекламный буклет 2014 -свод\IMG_909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5226"/>
          <a:stretch>
            <a:fillRect/>
          </a:stretch>
        </p:blipFill>
        <p:spPr bwMode="auto">
          <a:xfrm>
            <a:off x="4429124" y="3428999"/>
            <a:ext cx="4714908" cy="3429025"/>
          </a:xfrm>
          <a:prstGeom prst="rect">
            <a:avLst/>
          </a:prstGeom>
          <a:noFill/>
        </p:spPr>
      </p:pic>
      <p:pic>
        <p:nvPicPr>
          <p:cNvPr id="11" name="Рисунок 10" descr="IMG_64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4"/>
            <a:ext cx="5072066" cy="3418598"/>
          </a:xfrm>
          <a:prstGeom prst="rect">
            <a:avLst/>
          </a:prstGeom>
        </p:spPr>
      </p:pic>
      <p:pic>
        <p:nvPicPr>
          <p:cNvPr id="10" name="Рисунок 9" descr="IMG_1228.JPG"/>
          <p:cNvPicPr>
            <a:picLocks noChangeAspect="1"/>
          </p:cNvPicPr>
          <p:nvPr/>
        </p:nvPicPr>
        <p:blipFill>
          <a:blip r:embed="rId5" cstate="print"/>
          <a:srcRect l="4348"/>
          <a:stretch>
            <a:fillRect/>
          </a:stretch>
        </p:blipFill>
        <p:spPr>
          <a:xfrm>
            <a:off x="4429124" y="10344"/>
            <a:ext cx="4714876" cy="3401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890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</a:rPr>
              <a:t>Музейные  образовательные программы</a:t>
            </a:r>
            <a:br>
              <a:rPr lang="ru-RU" sz="4000" dirty="0" smtClean="0">
                <a:solidFill>
                  <a:schemeClr val="bg1"/>
                </a:solidFill>
              </a:rPr>
            </a:br>
            <a:r>
              <a:rPr lang="ru-RU" sz="4000" dirty="0" smtClean="0">
                <a:solidFill>
                  <a:schemeClr val="bg1"/>
                </a:solidFill>
              </a:rPr>
              <a:t>для школьников Ярославля и области</a:t>
            </a:r>
            <a:endParaRPr lang="ru-RU" sz="4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5720" y="2174875"/>
            <a:ext cx="4257676" cy="3182951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«Растем вместе с музеем» 5+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«Ярославль и </a:t>
            </a:r>
            <a:r>
              <a:rPr lang="ru-RU" dirty="0" err="1" smtClean="0">
                <a:solidFill>
                  <a:schemeClr val="bg1"/>
                </a:solidFill>
                <a:latin typeface="+mj-lt"/>
              </a:rPr>
              <a:t>ярославцы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» 7+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«Наша история» 14+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«Семья друзей»- </a:t>
            </a:r>
            <a:r>
              <a:rPr lang="ru-RU" dirty="0" err="1" smtClean="0">
                <a:solidFill>
                  <a:schemeClr val="bg1"/>
                </a:solidFill>
                <a:latin typeface="+mj-lt"/>
              </a:rPr>
              <a:t>образовательно-досуговый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 клуб для приемных семей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572000" y="2143116"/>
            <a:ext cx="4498975" cy="395128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Школа Ярослава Мудрого. Программа работы с детьми среднего школьного возраста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«Масленица».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Праздничная программа 7+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Новогодняя программа для  организованных младших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школьников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 </a:t>
            </a:r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IMG_6909.JPG"/>
          <p:cNvPicPr>
            <a:picLocks noChangeAspect="1"/>
          </p:cNvPicPr>
          <p:nvPr/>
        </p:nvPicPr>
        <p:blipFill>
          <a:blip r:embed="rId2" cstate="print"/>
          <a:srcRect l="8506" r="3588"/>
          <a:stretch>
            <a:fillRect/>
          </a:stretch>
        </p:blipFill>
        <p:spPr>
          <a:xfrm>
            <a:off x="0" y="0"/>
            <a:ext cx="4429124" cy="3357562"/>
          </a:xfrm>
          <a:prstGeom prst="rect">
            <a:avLst/>
          </a:prstGeom>
        </p:spPr>
      </p:pic>
      <p:pic>
        <p:nvPicPr>
          <p:cNvPr id="2050" name="Picture 2" descr="C:\Users\пользователь\Desktop\про детей\IMG_6523.JPG"/>
          <p:cNvPicPr>
            <a:picLocks noChangeAspect="1" noChangeArrowheads="1"/>
          </p:cNvPicPr>
          <p:nvPr/>
        </p:nvPicPr>
        <p:blipFill>
          <a:blip r:embed="rId3" cstate="print"/>
          <a:srcRect l="4167" r="2778"/>
          <a:stretch>
            <a:fillRect/>
          </a:stretch>
        </p:blipFill>
        <p:spPr bwMode="auto">
          <a:xfrm>
            <a:off x="4357654" y="0"/>
            <a:ext cx="4786346" cy="3426755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про детей\_MG_1502.JPG"/>
          <p:cNvPicPr>
            <a:picLocks noChangeAspect="1" noChangeArrowheads="1"/>
          </p:cNvPicPr>
          <p:nvPr/>
        </p:nvPicPr>
        <p:blipFill>
          <a:blip r:embed="rId4" cstate="print"/>
          <a:srcRect l="6659" r="7888"/>
          <a:stretch>
            <a:fillRect/>
          </a:stretch>
        </p:blipFill>
        <p:spPr bwMode="auto">
          <a:xfrm>
            <a:off x="-32" y="3357562"/>
            <a:ext cx="4643470" cy="3500438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про детей\_MG_8777.JPG"/>
          <p:cNvPicPr>
            <a:picLocks noChangeAspect="1" noChangeArrowheads="1"/>
          </p:cNvPicPr>
          <p:nvPr/>
        </p:nvPicPr>
        <p:blipFill>
          <a:blip r:embed="rId5" cstate="print"/>
          <a:srcRect r="11195"/>
          <a:stretch>
            <a:fillRect/>
          </a:stretch>
        </p:blipFill>
        <p:spPr bwMode="auto">
          <a:xfrm>
            <a:off x="4357686" y="3357562"/>
            <a:ext cx="4786314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Пособия для педагогов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571612"/>
            <a:ext cx="4040188" cy="4554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«Слово о полку Игореве» /диск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Музейно-педагогическая программа «</a:t>
            </a:r>
            <a:r>
              <a:rPr lang="ru-RU" dirty="0" err="1" smtClean="0">
                <a:solidFill>
                  <a:schemeClr val="bg1"/>
                </a:solidFill>
              </a:rPr>
              <a:t>Семья.Край.Россия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/диск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Методическое пособие по программе «Ярославль  и </a:t>
            </a:r>
            <a:r>
              <a:rPr lang="ru-RU" dirty="0" err="1" smtClean="0">
                <a:solidFill>
                  <a:schemeClr val="bg1"/>
                </a:solidFill>
              </a:rPr>
              <a:t>ярославцы</a:t>
            </a:r>
            <a:r>
              <a:rPr lang="ru-RU" dirty="0" smtClean="0">
                <a:solidFill>
                  <a:schemeClr val="bg1"/>
                </a:solidFill>
              </a:rPr>
              <a:t>».  /издание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43050"/>
            <a:ext cx="4041775" cy="4483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Музейно-педагогическая программа «</a:t>
            </a:r>
            <a:r>
              <a:rPr lang="ru-RU" dirty="0" err="1" smtClean="0">
                <a:solidFill>
                  <a:schemeClr val="bg1"/>
                </a:solidFill>
                <a:latin typeface="+mj-lt"/>
              </a:rPr>
              <a:t>Семья.Край.Россия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»  была реализована музеем при поддержке «Культура России»(2008), впоследствии была финансирована Правительством Ярославской области и распространена среди школ области.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IMG_897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3786191"/>
            <a:ext cx="4607714" cy="30718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8"/>
            <a:ext cx="3543296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Музейно-педагогическая программа «</a:t>
            </a:r>
            <a:r>
              <a:rPr lang="ru-RU" sz="2800" dirty="0" err="1" smtClean="0">
                <a:solidFill>
                  <a:schemeClr val="bg1"/>
                </a:solidFill>
              </a:rPr>
              <a:t>Семья.Край.Россия</a:t>
            </a:r>
            <a:r>
              <a:rPr lang="ru-RU" sz="2800" dirty="0" smtClean="0">
                <a:solidFill>
                  <a:schemeClr val="bg1"/>
                </a:solidFill>
              </a:rPr>
              <a:t>»</a:t>
            </a:r>
            <a:endParaRPr lang="ru-RU" sz="2800" dirty="0"/>
          </a:p>
        </p:txBody>
      </p:sp>
      <p:pic>
        <p:nvPicPr>
          <p:cNvPr id="7" name="Содержимое 6" descr="новый_год 01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6465" y="0"/>
            <a:ext cx="456753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967</Words>
  <Application>Microsoft Office PowerPoint</Application>
  <PresentationFormat>Экран (4:3)</PresentationFormat>
  <Paragraphs>136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 Ярославский музей-заповедник.  Экскурсионные программы для детских туристических групп </vt:lpstr>
      <vt:lpstr>Слайд 2</vt:lpstr>
      <vt:lpstr> Программы для школьников   Дифференцированность музейного продукта 80 наименований: экскурсии, лекции,  интерактивные программы, мастер-классы для аудитории от 6 до 18 лет </vt:lpstr>
      <vt:lpstr>Программы,  ориентированные на семейный досуг</vt:lpstr>
      <vt:lpstr>Слайд 5</vt:lpstr>
      <vt:lpstr> Музейные  образовательные программы для школьников Ярославля и области</vt:lpstr>
      <vt:lpstr>Слайд 7</vt:lpstr>
      <vt:lpstr>Пособия для педагогов</vt:lpstr>
      <vt:lpstr>Музейно-педагогическая программа «Семья.Край.Россия»</vt:lpstr>
      <vt:lpstr>Данные об участии в музейных программах детской организованной аудитории  /местное сообщество/</vt:lpstr>
      <vt:lpstr>Слайд 11</vt:lpstr>
      <vt:lpstr>Слайд 12</vt:lpstr>
      <vt:lpstr>Слайд 13</vt:lpstr>
      <vt:lpstr>  Базовые ценности, ресурсы  и  главный принцип работы. </vt:lpstr>
      <vt:lpstr>Слайд 15</vt:lpstr>
      <vt:lpstr>Слайд 16</vt:lpstr>
      <vt:lpstr>Новые предложения музея для детей и родителей, педагогов и взрослых в 2017 г.</vt:lpstr>
      <vt:lpstr>Маршрут «Москва – Золотое Кольцо»  в рамках творческого проекта «Моя Россия» </vt:lpstr>
      <vt:lpstr>Экскурсионные программы  для детских туристических групп</vt:lpstr>
      <vt:lpstr>Слайд 20</vt:lpstr>
      <vt:lpstr>Слайд 21</vt:lpstr>
      <vt:lpstr>Будущее  музейно-образовательных  программ и проектов /для местного сообщества и  детских туристических групп/</vt:lpstr>
      <vt:lpstr>Предложения</vt:lpstr>
      <vt:lpstr>Добро пожаловать в музей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Ярославский музей-заповедник</dc:title>
  <dc:creator>Троицкая</dc:creator>
  <cp:lastModifiedBy>Троицкая</cp:lastModifiedBy>
  <cp:revision>153</cp:revision>
  <dcterms:created xsi:type="dcterms:W3CDTF">2015-05-07T07:28:52Z</dcterms:created>
  <dcterms:modified xsi:type="dcterms:W3CDTF">2017-05-19T07:11:10Z</dcterms:modified>
</cp:coreProperties>
</file>