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2" r:id="rId4"/>
    <p:sldId id="263" r:id="rId5"/>
    <p:sldId id="266" r:id="rId6"/>
    <p:sldId id="265" r:id="rId7"/>
    <p:sldId id="267" r:id="rId8"/>
    <p:sldId id="268" r:id="rId9"/>
    <p:sldId id="269" r:id="rId10"/>
    <p:sldId id="257" r:id="rId11"/>
    <p:sldId id="27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96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72" y="268622"/>
            <a:ext cx="9418320" cy="40416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подготовки работы на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исследовательских краеведческих работ</a:t>
            </a: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«Отечество»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Pct val="70000"/>
              <a:defRPr/>
            </a:pPr>
            <a:r>
              <a:rPr lang="ru-RU" sz="2400" b="1" spc="0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Чесноков Николай Анатольевич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Pct val="70000"/>
              <a:defRPr/>
            </a:pPr>
            <a:endParaRPr lang="ru-RU" sz="2400" spc="0" dirty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Pct val="70000"/>
              <a:defRPr/>
            </a:pPr>
            <a:r>
              <a:rPr lang="ru-RU" sz="2400" spc="0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кандидат </a:t>
            </a:r>
            <a:r>
              <a:rPr lang="ru-RU" sz="2400" spc="0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педагогических наук, доцент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6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783292"/>
              </p:ext>
            </p:extLst>
          </p:nvPr>
        </p:nvGraphicFramePr>
        <p:xfrm>
          <a:off x="4954138" y="855324"/>
          <a:ext cx="6119090" cy="5586422"/>
        </p:xfrm>
        <a:graphic>
          <a:graphicData uri="http://schemas.openxmlformats.org/drawingml/2006/table">
            <a:tbl>
              <a:tblPr/>
              <a:tblGrid>
                <a:gridCol w="316803"/>
                <a:gridCol w="3579870"/>
                <a:gridCol w="2222417"/>
              </a:tblGrid>
              <a:tr h="1154465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Город-Герой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Дата Указа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Президиума ВС СССР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 присвоении звания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(награждении)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859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Ленинград (ныне Санкт-Петербург)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8 мая 1965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pPr>
                        <a:tabLst>
                          <a:tab pos="531813" algn="l"/>
                        </a:tabLst>
                      </a:pPr>
                      <a:r>
                        <a:rPr lang="ru-RU" sz="1400" dirty="0"/>
                        <a:t>2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Одесса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</a:rPr>
                        <a:t>8 мая 1965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Севастополь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</a:rPr>
                        <a:t>8 мая 1965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r>
                        <a:rPr lang="ru-RU" sz="1400"/>
                        <a:t>4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Волгоград (бывший Сталинград)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8 мая 1965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5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Киев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8 мая 1965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r>
                        <a:rPr lang="ru-RU" sz="1400"/>
                        <a:t>6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Брестская крепость (Крепость-Герой)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8 мая 1965 года</a:t>
                      </a:r>
                      <a:r>
                        <a:rPr lang="ru-RU" sz="1400" b="1" baseline="30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7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Москва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8 мая 1965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8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Керчь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14 сентября 1973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9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Новороссийск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14 сентября 1973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10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Минск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26 июня 1974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11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Тула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7 декабря 1976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12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Мурманск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 мая 1985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238">
                <a:tc>
                  <a:txBody>
                    <a:bodyPr/>
                    <a:lstStyle/>
                    <a:p>
                      <a:r>
                        <a:rPr lang="ru-RU" sz="1400"/>
                        <a:t>13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Смоленск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 мая 1985 года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93309" y="407918"/>
            <a:ext cx="67518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Таблица 1. Города-Герои и Крепость-Герой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152"/>
            <a:ext cx="4954137" cy="448921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427112"/>
            <a:ext cx="67518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Рис. 1. Города-Герои и Крепость-Герой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8229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895">
              <a:spcAft>
                <a:spcPts val="0"/>
              </a:spcAft>
              <a:tabLst>
                <a:tab pos="713105" algn="l"/>
              </a:tabLst>
            </a:pPr>
            <a:endParaRPr lang="ru-RU" sz="24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630" indent="-283210">
              <a:spcAft>
                <a:spcPts val="0"/>
              </a:spcAft>
              <a:tabLst>
                <a:tab pos="72263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22630" indent="-283210">
              <a:spcAft>
                <a:spcPts val="0"/>
              </a:spcAft>
              <a:tabLst>
                <a:tab pos="72263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ответы на вопросы, поставленные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задачах</a:t>
            </a:r>
          </a:p>
          <a:p>
            <a:pPr marL="722630" indent="-283210">
              <a:spcAft>
                <a:spcPts val="0"/>
              </a:spcAft>
              <a:tabLst>
                <a:tab pos="72263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630" indent="-283210">
              <a:spcAft>
                <a:spcPts val="0"/>
              </a:spcAft>
              <a:tabLst>
                <a:tab pos="72263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</a:p>
          <a:p>
            <a:pPr marL="722630" indent="-283210">
              <a:spcAft>
                <a:spcPts val="0"/>
              </a:spcAft>
              <a:tabLst>
                <a:tab pos="72263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отмечены лица, помогавшие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выполнении </a:t>
            </a:r>
            <a:r>
              <a:rPr lang="ru-RU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 </a:t>
            </a:r>
            <a:endParaRPr lang="ru-RU" sz="2400" spc="-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630" indent="-283210">
              <a:spcAft>
                <a:spcPts val="0"/>
              </a:spcAft>
              <a:tabLst>
                <a:tab pos="722630" algn="l"/>
              </a:tabLst>
            </a:pPr>
            <a:r>
              <a:rPr lang="ru-RU" sz="2400" u="sng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намечены   </a:t>
            </a:r>
            <a:r>
              <a:rPr lang="ru-RU" sz="2400" u="sng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дальнейшие   перспективы   работы   и   даны   практические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проистекающие из данного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исследования;</a:t>
            </a:r>
          </a:p>
          <a:p>
            <a:pPr marL="8890">
              <a:spcAft>
                <a:spcPts val="0"/>
              </a:spcAft>
            </a:pPr>
            <a:endParaRPr lang="ru-RU" sz="2400" spc="-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8" indent="441325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источников </a:t>
            </a:r>
            <a:r>
              <a:rPr lang="ru-RU" sz="2400" b="1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использованной </a:t>
            </a:r>
            <a:r>
              <a:rPr lang="ru-RU" sz="2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</a:t>
            </a:r>
          </a:p>
          <a:p>
            <a:pPr marL="8890">
              <a:spcAft>
                <a:spcPts val="0"/>
              </a:spcAft>
            </a:pPr>
            <a:r>
              <a:rPr lang="ru-RU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оформленный </a:t>
            </a:r>
            <a:r>
              <a:rPr lang="ru-RU" sz="2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правилами составления библиографического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списка</a:t>
            </a:r>
          </a:p>
          <a:p>
            <a:pPr marL="8890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2925" indent="-279400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тексте работы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быть ссылки на источники и литературу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42925" indent="-279400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!!!Фактические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числовые данные, имеющие большой объем, а также </a:t>
            </a:r>
            <a:r>
              <a:rPr lang="ru-RU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рисунки, диаграммы, схемы, карты, фотографии и т.д. </a:t>
            </a:r>
            <a:r>
              <a:rPr lang="ru-RU" sz="2000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 быть </a:t>
            </a:r>
            <a:r>
              <a:rPr lang="ru-RU" sz="2000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внесены в </a:t>
            </a:r>
            <a:r>
              <a:rPr lang="ru-RU" sz="2000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конец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- в приложения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2925" indent="-279400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 должны быть пронумерованы и озаглавлены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в тексте работы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быть сделаны ссылки на 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42925" indent="-279400">
              <a:spcAft>
                <a:spcPts val="0"/>
              </a:spcAft>
            </a:pPr>
            <a:r>
              <a:rPr lang="ru-RU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  <a:r>
              <a:rPr lang="ru-RU" sz="2000" u="sng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Картографический </a:t>
            </a:r>
            <a:r>
              <a:rPr lang="ru-RU" sz="2000" u="sng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</a:t>
            </a:r>
            <a:r>
              <a:rPr lang="ru-RU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иметь условные обозначения, масштаб</a:t>
            </a:r>
            <a:r>
              <a:rPr lang="ru-RU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8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26" y="607693"/>
            <a:ext cx="5612485" cy="4460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776" y="5517397"/>
            <a:ext cx="768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254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980" y="0"/>
            <a:ext cx="10590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895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Археология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R="8890"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Военная история России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(изучение военной истории на местном краеведческом материале, увековечение памяти земляков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Культурное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наследие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7188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Природное наследие. Юные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геологи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Школьные музеи. История детского движения. История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Земляки. Исторический некрополь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Летопись родного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Литературное краеведение.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Топонимика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краеведение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Этнография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Первой мировой войне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(изучение событий 1914-1917 годов; хода боевых действий 1914-1917 годов, памятников, исследования мест боев, </a:t>
            </a:r>
            <a:r>
              <a:rPr lang="ru-RU" sz="2000" b="1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боевого пути соединений, сформированных в родном </a:t>
            </a:r>
            <a:r>
              <a:rPr lang="ru-RU" sz="2000" b="1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</a:t>
            </a:r>
            <a:r>
              <a:rPr lang="ru-RU" sz="2000" b="1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героических действий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земляков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Историческое краеведение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6352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и фольклор родного края</a:t>
            </a:r>
          </a:p>
          <a:p>
            <a:pPr lvl="0" indent="357188" algn="just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704215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Экологический туризм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80782"/>
            <a:ext cx="11313763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Конкурсные работы должны быть оформлены в соответствии с требованиями согласно Приложению № 2.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65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4488"/>
            <a:ext cx="5172987" cy="3923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823572"/>
            <a:ext cx="11329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В России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3600" b="1" dirty="0">
                <a:solidFill>
                  <a:srgbClr val="FF0000"/>
                </a:solidFill>
              </a:rPr>
              <a:t> год </a:t>
            </a:r>
            <a:r>
              <a:rPr lang="ru-RU" sz="3600" b="1" dirty="0"/>
              <a:t>объявлен Годом русской литературы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987" y="2023901"/>
            <a:ext cx="6156274" cy="39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4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07" y="495946"/>
            <a:ext cx="10822982" cy="611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30163">
              <a:lnSpc>
                <a:spcPts val="1585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оформлению конкурсных работ: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415" indent="429895" algn="just">
              <a:lnSpc>
                <a:spcPts val="158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Краеведческие исследовательские работы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объемом до 10 страниц 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компьютерного набора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(формат А4, 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Word for Windows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шрифт 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Times New Roman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кегль 14, полуторный интервал, все поля - 2 см).</a:t>
            </a:r>
          </a:p>
          <a:p>
            <a:pPr marR="18415" indent="429895" algn="just">
              <a:lnSpc>
                <a:spcPts val="1585"/>
              </a:lnSpc>
              <a:spcAft>
                <a:spcPts val="0"/>
              </a:spcAft>
            </a:pP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приложений - не более 10 страниц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Исследовательская краеведческая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должна содержать:</a:t>
            </a:r>
          </a:p>
          <a:p>
            <a:pPr marL="429895">
              <a:lnSpc>
                <a:spcPts val="1585"/>
              </a:lnSpc>
              <a:spcAft>
                <a:spcPts val="0"/>
              </a:spcAft>
              <a:tabLst>
                <a:tab pos="7131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♦	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титульный лист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указанием (сверху вниз):</a:t>
            </a: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069975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названия организации и объединения;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0699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темы работы; фамилии и имени (полностью) автора, класс;</a:t>
            </a: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0699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фамилии,    имена    и    отчества    (полностью)    руководителя    и консультанта (если имеются);</a:t>
            </a: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069975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 выполнения работы;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313" indent="-282575">
              <a:lnSpc>
                <a:spcPts val="158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♦	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оглавление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перечисляющее нижеупомянутые разделы;</a:t>
            </a:r>
          </a:p>
          <a:p>
            <a:pPr marL="722313" marR="8890" indent="-282575" algn="just">
              <a:lnSpc>
                <a:spcPts val="1585"/>
              </a:lnSpc>
              <a:spcAft>
                <a:spcPts val="0"/>
              </a:spcAft>
              <a:tabLst>
                <a:tab pos="7131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♦	</a:t>
            </a:r>
            <a:r>
              <a:rPr lang="ru-RU" u="sng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где необходимо сформулировать проблематику; цель и задачи</a:t>
            </a:r>
            <a:b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работы; обосновать ее актуальность; провести краткий обзор литературных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источников по проблеме исследования; указать место и сроки проведения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исследования; дать характеристику района исследования;</a:t>
            </a:r>
          </a:p>
          <a:p>
            <a:pPr marL="722313" marR="18415" indent="-282575" algn="just">
              <a:lnSpc>
                <a:spcPts val="158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♦	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методику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(описание методов сбора, первичной и статистической обработки материала);</a:t>
            </a:r>
          </a:p>
          <a:p>
            <a:pPr marL="722313" marR="8890" indent="-282575" algn="just">
              <a:lnSpc>
                <a:spcPts val="158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♦	</a:t>
            </a:r>
            <a:r>
              <a:rPr lang="ru-RU" u="sng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</a:t>
            </a:r>
            <a:r>
              <a:rPr lang="ru-RU" u="sng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 и их обсуждение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 необходимости следует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таблицы, графики и т.п.;</a:t>
            </a:r>
          </a:p>
          <a:p>
            <a:pPr marL="722313" indent="-282575">
              <a:lnSpc>
                <a:spcPts val="1585"/>
              </a:lnSpc>
              <a:spcAft>
                <a:spcPts val="0"/>
              </a:spcAft>
              <a:tabLst>
                <a:tab pos="72263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♦	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(краткие ответы на вопросы, поставленные в задачах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722313" indent="-282575">
              <a:lnSpc>
                <a:spcPts val="1585"/>
              </a:lnSpc>
              <a:spcAft>
                <a:spcPts val="0"/>
              </a:spcAft>
              <a:tabLst>
                <a:tab pos="72263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где могут быть отмечены лица, помогавшие в выполнении</a:t>
            </a:r>
          </a:p>
          <a:p>
            <a:pPr marL="8890">
              <a:lnSpc>
                <a:spcPts val="1585"/>
              </a:lnSpc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работы,   намечены   дальнейшие   перспективы   работы   и   даны   практические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рекомендации, проистекающие из данного исследования;</a:t>
            </a:r>
          </a:p>
          <a:p>
            <a:pPr marL="8890" marR="8890" indent="713105" algn="just">
              <a:lnSpc>
                <a:spcPts val="1585"/>
              </a:lnSpc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источников и использованной литературы, оформленный 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правилами составления библиографического списка. В тексте работы должны быть ссылки на источники и литературу.</a:t>
            </a:r>
          </a:p>
          <a:p>
            <a:pPr marL="8890" indent="420370" algn="just">
              <a:lnSpc>
                <a:spcPts val="158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Фактические и числовые данные, имеющие большой объем, а также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рисунки, диаграммы, схемы, карты, фотографии и т.д. могут быть 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внесены в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конец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- в приложения. Все приложения должны быть пронумерованы и озаглавлены, а в тексте работы должны быть сделаны ссылки на них.</a:t>
            </a:r>
          </a:p>
          <a:p>
            <a:pPr marL="438785">
              <a:lnSpc>
                <a:spcPts val="1585"/>
              </a:lnSpc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Картографический материал должен иметь условные обозначения, масштаб.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Титульный лист в объем не входит, но оценивается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3539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27" y="1"/>
            <a:ext cx="4504840" cy="3378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28" y="3363134"/>
            <a:ext cx="4504840" cy="3378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3445" y="402956"/>
            <a:ext cx="6028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ЭСТАФЕТА ПО ГОРОДАМ-ГЕРОЯМ</a:t>
            </a:r>
          </a:p>
          <a:p>
            <a:endParaRPr lang="ru-RU" sz="2000" b="1" dirty="0"/>
          </a:p>
          <a:p>
            <a:r>
              <a:rPr lang="ru-RU" sz="2000" b="1" dirty="0" smtClean="0"/>
              <a:t>В ЧЕСТЬ 60 </a:t>
            </a:r>
            <a:r>
              <a:rPr lang="ru-RU" sz="2000" b="1" dirty="0" err="1" smtClean="0"/>
              <a:t>летия</a:t>
            </a:r>
            <a:r>
              <a:rPr lang="ru-RU" sz="2000" b="1" dirty="0" smtClean="0"/>
              <a:t> ОКТЯБРЯ и ВООРУЖЕННЫХ СИЛ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07430" y="3467399"/>
            <a:ext cx="5904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МОСКВА ●  ТУЛА ● ВОЛГОГРАД ● НОВОРОССИЙСК ● КЕРЧЬ ● СЕВАСТОПОЛЬ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ЛЕНИНГРАД ●  МИНСК ● </a:t>
            </a:r>
            <a:r>
              <a:rPr lang="ru-RU" sz="2000" dirty="0" smtClean="0"/>
              <a:t> </a:t>
            </a:r>
            <a:r>
              <a:rPr lang="ru-RU" sz="2000" b="1" dirty="0" smtClean="0"/>
              <a:t>БРЕСТ ● КИЕВ ● ОДЕССА</a:t>
            </a:r>
          </a:p>
          <a:p>
            <a:endParaRPr lang="ru-RU" sz="2000" b="1" dirty="0"/>
          </a:p>
          <a:p>
            <a:r>
              <a:rPr lang="ru-RU" sz="2000" b="1" dirty="0" smtClean="0"/>
              <a:t>2 ВСЕАРМЕЙСКИЙ СЛЕТ ТУРИСТОВ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ОТДЕЛ ТУРИЗМА МО СССР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114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07" y="495946"/>
            <a:ext cx="108229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895">
              <a:spcAft>
                <a:spcPts val="0"/>
              </a:spcAft>
              <a:tabLst>
                <a:tab pos="713105" algn="l"/>
              </a:tabLs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титульный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названия 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и объединения;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069975" algn="l"/>
              </a:tabLst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работы</a:t>
            </a:r>
          </a:p>
          <a:p>
            <a:pPr lvl="0">
              <a:spcAft>
                <a:spcPts val="0"/>
              </a:spcAft>
              <a:tabLst>
                <a:tab pos="1069975" algn="l"/>
              </a:tabLs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069975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069975" algn="l"/>
              </a:tabLs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069975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6970" y="1851456"/>
            <a:ext cx="7777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Военная история России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(изучение военной истории на местном краеведческом материале, увековечение памяти земляков)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970" y="3789155"/>
            <a:ext cx="78163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Россия в Первой мировой войне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(изучение событий 1914-1917 годов; хода боевых действий 1914-1917 годов, памятников, исследования мест боев, </a:t>
            </a:r>
            <a:r>
              <a:rPr lang="ru-RU" sz="3200" b="1" spc="-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боевого пути соединений, сформированных в родном </a:t>
            </a:r>
            <a:r>
              <a:rPr lang="ru-RU" sz="3200" b="1" spc="-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</a:t>
            </a:r>
            <a:r>
              <a:rPr lang="ru-RU" sz="3200" b="1" spc="-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героических действий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земляков)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467"/>
            <a:ext cx="3084163" cy="2312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115"/>
            <a:ext cx="3084163" cy="23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4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07" y="495946"/>
            <a:ext cx="10822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105"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Оглавление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перечисляющее нижеупомянутые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разделы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313" marR="8890" indent="-9525" algn="just">
              <a:spcAft>
                <a:spcPts val="0"/>
              </a:spcAft>
              <a:tabLst>
                <a:tab pos="712788" algn="l"/>
              </a:tabLst>
            </a:pPr>
            <a:endParaRPr lang="ru-RU" sz="3600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2313" marR="8890" indent="-9525" algn="just">
              <a:spcAft>
                <a:spcPts val="0"/>
              </a:spcAft>
              <a:tabLst>
                <a:tab pos="712788" algn="l"/>
              </a:tabLst>
            </a:pPr>
            <a:r>
              <a:rPr lang="ru-RU" sz="3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</a:t>
            </a:r>
          </a:p>
          <a:p>
            <a:pPr marL="722313" marR="18415" indent="-9525" algn="just">
              <a:spcAft>
                <a:spcPts val="0"/>
              </a:spcAft>
              <a:tabLst>
                <a:tab pos="712788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исследования </a:t>
            </a:r>
          </a:p>
          <a:p>
            <a:pPr marL="722313" marR="8890" indent="-9525" algn="just">
              <a:spcAft>
                <a:spcPts val="0"/>
              </a:spcAft>
              <a:tabLst>
                <a:tab pos="712788" algn="l"/>
              </a:tabLst>
            </a:pPr>
            <a:r>
              <a:rPr lang="ru-RU" sz="3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исследований </a:t>
            </a:r>
            <a:r>
              <a:rPr lang="ru-RU" sz="3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их </a:t>
            </a:r>
            <a:r>
              <a:rPr lang="ru-RU" sz="3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</a:t>
            </a:r>
          </a:p>
          <a:p>
            <a:pPr marL="722313" indent="-9525">
              <a:spcAft>
                <a:spcPts val="0"/>
              </a:spcAft>
              <a:tabLst>
                <a:tab pos="712788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 </a:t>
            </a:r>
          </a:p>
          <a:p>
            <a:pPr marL="722313" indent="-9525">
              <a:spcAft>
                <a:spcPts val="0"/>
              </a:spcAft>
              <a:tabLst>
                <a:tab pos="712788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</a:p>
          <a:p>
            <a:pPr marL="722313" indent="-9525">
              <a:spcAft>
                <a:spcPts val="0"/>
              </a:spcAft>
              <a:tabLst>
                <a:tab pos="712788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писок </a:t>
            </a:r>
            <a:r>
              <a:rPr lang="ru-RU" sz="3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источников и использованной </a:t>
            </a:r>
            <a:r>
              <a:rPr lang="ru-RU" sz="3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</a:t>
            </a:r>
          </a:p>
          <a:p>
            <a:endParaRPr lang="ru-RU" sz="3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Титульный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в объем не входит, но оценивается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998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07" y="170481"/>
            <a:ext cx="796837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895">
              <a:spcAft>
                <a:spcPts val="0"/>
              </a:spcAft>
              <a:tabLst>
                <a:tab pos="713105" algn="l"/>
              </a:tabLst>
            </a:pPr>
            <a:endParaRPr lang="ru-RU" sz="32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29895">
              <a:spcAft>
                <a:spcPts val="0"/>
              </a:spcAft>
              <a:tabLst>
                <a:tab pos="713105" algn="l"/>
              </a:tabLs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</a:t>
            </a:r>
          </a:p>
          <a:p>
            <a:pPr marR="8890" indent="429895">
              <a:spcAft>
                <a:spcPts val="0"/>
              </a:spcAft>
              <a:tabLst>
                <a:tab pos="713105" algn="l"/>
              </a:tabLst>
            </a:pPr>
            <a:endParaRPr lang="ru-RU" sz="32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8890" indent="-285750">
              <a:spcAft>
                <a:spcPts val="0"/>
              </a:spcAft>
              <a:buFontTx/>
              <a:buChar char="-"/>
              <a:tabLst>
                <a:tab pos="713105" algn="l"/>
              </a:tabLst>
            </a:pPr>
            <a:r>
              <a:rPr lang="ru-RU" sz="3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сформулировать </a:t>
            </a:r>
            <a:r>
              <a:rPr lang="ru-RU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проблематику; </a:t>
            </a:r>
            <a:endParaRPr lang="ru-RU" sz="3200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8890" indent="-285750">
              <a:spcAft>
                <a:spcPts val="0"/>
              </a:spcAft>
              <a:buFontTx/>
              <a:buChar char="-"/>
              <a:tabLst>
                <a:tab pos="713105" algn="l"/>
              </a:tabLst>
            </a:pPr>
            <a:r>
              <a:rPr lang="ru-RU" sz="3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задачи</a:t>
            </a:r>
            <a:br>
              <a:rPr lang="ru-RU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8890" indent="-285750">
              <a:spcAft>
                <a:spcPts val="0"/>
              </a:spcAft>
              <a:buFontTx/>
              <a:buChar char="-"/>
              <a:tabLst>
                <a:tab pos="71310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ее актуальность;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8890" indent="-285750">
              <a:spcAft>
                <a:spcPts val="0"/>
              </a:spcAft>
              <a:buFontTx/>
              <a:buChar char="-"/>
              <a:tabLst>
                <a:tab pos="71310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 обзор литературных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источников по проблеме исследования;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8890" indent="-285750">
              <a:spcAft>
                <a:spcPts val="0"/>
              </a:spcAft>
              <a:buFontTx/>
              <a:buChar char="-"/>
              <a:tabLst>
                <a:tab pos="71310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и сроки проведения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8890" indent="-285750">
              <a:spcAft>
                <a:spcPts val="0"/>
              </a:spcAft>
              <a:buFontTx/>
              <a:buChar char="-"/>
              <a:tabLst>
                <a:tab pos="71310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характеристику района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178" y="4547416"/>
            <a:ext cx="3084843" cy="231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77" y="2230735"/>
            <a:ext cx="308484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8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818" y="263471"/>
            <a:ext cx="79073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18415" indent="713105" algn="ctr"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исследования </a:t>
            </a:r>
          </a:p>
          <a:p>
            <a:pPr marL="294640" marR="18415" indent="-285750" algn="just">
              <a:spcAft>
                <a:spcPts val="0"/>
              </a:spcAft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 сбора, первичной и статистической обработки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</a:t>
            </a:r>
          </a:p>
          <a:p>
            <a:pPr marL="8890" marR="8890" algn="just">
              <a:spcAft>
                <a:spcPts val="0"/>
              </a:spcAft>
            </a:pPr>
            <a:endParaRPr lang="ru-RU" sz="32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 algn="just"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♦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исследований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их </a:t>
            </a:r>
            <a:r>
              <a:rPr lang="ru-RU" sz="32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</a:t>
            </a:r>
            <a:r>
              <a:rPr lang="ru-RU" sz="32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890" marR="8890"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!!!! использование таблиц, графиков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т.п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8958"/>
            <a:ext cx="2340244" cy="2317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44" y="4363230"/>
            <a:ext cx="2282131" cy="2323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488" y="4198128"/>
            <a:ext cx="2464231" cy="265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128" y="0"/>
            <a:ext cx="4134872" cy="35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284</TotalTime>
  <Words>400</Words>
  <Application>Microsoft Office PowerPoint</Application>
  <PresentationFormat>Произвольный</PresentationFormat>
  <Paragraphs>140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View</vt:lpstr>
      <vt:lpstr>Методика подготовки работы на Всероссийский конкурс исследовательских краеведческих работ обучающихся «Отечество»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работы на</dc:title>
  <dc:creator>Николай Чесноков</dc:creator>
  <cp:lastModifiedBy>user</cp:lastModifiedBy>
  <cp:revision>16</cp:revision>
  <dcterms:created xsi:type="dcterms:W3CDTF">2014-11-09T15:16:51Z</dcterms:created>
  <dcterms:modified xsi:type="dcterms:W3CDTF">2014-11-12T10:16:57Z</dcterms:modified>
</cp:coreProperties>
</file>