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6" r:id="rId5"/>
    <p:sldId id="263" r:id="rId6"/>
    <p:sldId id="261" r:id="rId7"/>
    <p:sldId id="267" r:id="rId8"/>
    <p:sldId id="268" r:id="rId9"/>
    <p:sldId id="269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urist.edu.yar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duturek@mail.ru" TargetMode="External"/><Relationship Id="rId4" Type="http://schemas.openxmlformats.org/officeDocument/2006/relationships/hyperlink" Target="mailto:untur@edu.yar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920880" cy="446449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Государственное образовательное учреждение дополнительного образования Ярославской области</a:t>
            </a:r>
            <a:br>
              <a:rPr lang="ru-RU" sz="2400" dirty="0" smtClean="0"/>
            </a:br>
            <a:r>
              <a:rPr lang="ru-RU" sz="2400" dirty="0" smtClean="0"/>
              <a:t> «Центр детского и юношеского туризма и экскурсий»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/>
              <a:t>О </a:t>
            </a:r>
            <a:r>
              <a:rPr lang="ru-RU" sz="3600" b="1" dirty="0" smtClean="0"/>
              <a:t>программе деятельности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областного методического объединения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педагогов краеведческого профиля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941168"/>
            <a:ext cx="8424936" cy="1584176"/>
          </a:xfrm>
        </p:spPr>
        <p:txBody>
          <a:bodyPr>
            <a:normAutofit/>
          </a:bodyPr>
          <a:lstStyle/>
          <a:p>
            <a:pPr lvl="0" algn="r">
              <a:defRPr/>
            </a:pPr>
            <a:r>
              <a:rPr lang="ru-RU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Жибарева</a:t>
            </a: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Лариса Александровна, </a:t>
            </a:r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lvl="0" algn="r">
              <a:defRPr/>
            </a:pP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методист </a:t>
            </a: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отдела краеведения</a:t>
            </a:r>
          </a:p>
          <a:p>
            <a:pPr lvl="0" algn="r">
              <a:defRPr/>
            </a:pP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ГОУ ДО ЯО </a:t>
            </a:r>
            <a:r>
              <a:rPr lang="ru-RU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ЦДЮТурЭк</a:t>
            </a:r>
            <a:endParaRPr lang="ru-RU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l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259632" cy="1298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Блок-схема: процесс 6"/>
          <p:cNvSpPr/>
          <p:nvPr/>
        </p:nvSpPr>
        <p:spPr>
          <a:xfrm>
            <a:off x="8820472" y="0"/>
            <a:ext cx="323528" cy="18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0" y="6669360"/>
            <a:ext cx="323528" cy="18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СПАСИБО </a:t>
            </a:r>
            <a:br>
              <a:rPr lang="ru-RU" sz="5400" dirty="0" smtClean="0"/>
            </a:br>
            <a:r>
              <a:rPr lang="ru-RU" sz="5400" dirty="0" smtClean="0"/>
              <a:t>ЗА ВНИМАНИЕ!</a:t>
            </a:r>
            <a:endParaRPr lang="ru-RU" sz="5400" dirty="0"/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1"/>
            <a:ext cx="2000264" cy="2163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03648" y="3929066"/>
            <a:ext cx="68116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http://turist.edu.yar.ru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ru-RU" sz="2800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untur@edu.yar.ru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cduturek@mail.ru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Тел. (4852) 24-07-69, 24-30-89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111)</a:t>
            </a:r>
            <a:endParaRPr lang="ru-RU" sz="2800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8820472" y="0"/>
            <a:ext cx="323528" cy="18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0" y="6669360"/>
            <a:ext cx="323528" cy="18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560840" cy="115212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Цель, актуальность и новизна программы </a:t>
            </a:r>
            <a:endParaRPr lang="ru-RU" sz="2800" b="1" dirty="0"/>
          </a:p>
        </p:txBody>
      </p:sp>
      <p:pic>
        <p:nvPicPr>
          <p:cNvPr id="5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88640"/>
            <a:ext cx="147565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лок-схема: процесс 5"/>
          <p:cNvSpPr/>
          <p:nvPr/>
        </p:nvSpPr>
        <p:spPr>
          <a:xfrm>
            <a:off x="8820472" y="0"/>
            <a:ext cx="323528" cy="18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0" y="6669360"/>
            <a:ext cx="323528" cy="18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9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11560" y="1277668"/>
            <a:ext cx="813690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449263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/>
              <a:t>Областное методическое объединение создается </a:t>
            </a:r>
            <a:r>
              <a:rPr lang="ru-RU" sz="2400" b="1" i="1" dirty="0" smtClean="0"/>
              <a:t>с целью</a:t>
            </a:r>
            <a:r>
              <a:rPr lang="ru-RU" sz="2400" dirty="0" smtClean="0"/>
              <a:t> координации деятельности детских образовательных объединений краеведческого профиля, а также изучения, обобщения, пропаганды передового педагогического опыта.  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Участие в работе методического объединения предоставляет возможности </a:t>
            </a:r>
            <a:r>
              <a:rPr lang="ru-RU" sz="2400" dirty="0" smtClean="0"/>
              <a:t>для обмена опытом, для оказания взаимопомощи для обеспечения современных требований к организации образовательного процесса,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 этом состоит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актуальность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данной программы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indent="449263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/>
              <a:t>	На областном уровне в Ярославской области нет аналогичных программ МО, разработанных на основе регионального краеведческого материала с учётом особенностей образовательной системы региона, и в этом состоит </a:t>
            </a:r>
            <a:r>
              <a:rPr lang="ru-RU" sz="2400" b="1" i="1" dirty="0" smtClean="0"/>
              <a:t>новизна</a:t>
            </a:r>
            <a:r>
              <a:rPr lang="ru-RU" sz="2400" dirty="0" smtClean="0"/>
              <a:t> данной программы.</a:t>
            </a:r>
          </a:p>
          <a:p>
            <a:pPr marL="0" lvl="0" indent="449263" algn="just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42617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Задачи методического объединения:</a:t>
            </a:r>
            <a:r>
              <a:rPr lang="ru-RU" sz="2400" b="1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040560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Анализ дополнительных общеобразовательных программ и методик в области краеведческого образования.</a:t>
            </a:r>
          </a:p>
          <a:p>
            <a:pPr lvl="0"/>
            <a:r>
              <a:rPr lang="ru-RU" sz="2400" dirty="0" smtClean="0"/>
              <a:t>Ознакомление с возможностями применения современных педагогических технологий и активных средств обучения в работе детских объединений по краеведению.</a:t>
            </a:r>
          </a:p>
          <a:p>
            <a:pPr lvl="0"/>
            <a:r>
              <a:rPr lang="ru-RU" sz="2400" dirty="0" smtClean="0"/>
              <a:t>Организация обмена передовым опытом участников методического объединения.</a:t>
            </a:r>
          </a:p>
          <a:p>
            <a:pPr lvl="0"/>
            <a:r>
              <a:rPr lang="ru-RU" sz="2400" dirty="0" smtClean="0"/>
              <a:t>Анализ состояния образовательной деятельности в детских образовательных объединениях краеведческого профиля.</a:t>
            </a:r>
          </a:p>
          <a:p>
            <a:pPr lvl="0"/>
            <a:r>
              <a:rPr lang="ru-RU" sz="2400" dirty="0" smtClean="0"/>
              <a:t>Создание банка информационно-методических материалов по тематике заседаний МО.</a:t>
            </a:r>
          </a:p>
          <a:p>
            <a:pPr>
              <a:buNone/>
            </a:pPr>
            <a:endParaRPr lang="ru-RU" sz="2400" b="1" dirty="0" smtClean="0"/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47565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Функции методического объединения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400" dirty="0" smtClean="0"/>
              <a:t>изучение нормативной документации и методической литературы по вопросам организации краеведческой работы с обучающимися;</a:t>
            </a:r>
          </a:p>
          <a:p>
            <a:pPr lvl="0"/>
            <a:r>
              <a:rPr lang="ru-RU" sz="3400" dirty="0" smtClean="0"/>
              <a:t>изучение передового педагогического опыта на основе методических разработок различных авторов по краеведению;</a:t>
            </a:r>
          </a:p>
          <a:p>
            <a:pPr lvl="0"/>
            <a:r>
              <a:rPr lang="ru-RU" sz="3400" dirty="0" smtClean="0"/>
              <a:t>анализ возможностей в использовании инновационных технологий в собственной практике;</a:t>
            </a:r>
          </a:p>
          <a:p>
            <a:pPr lvl="0"/>
            <a:r>
              <a:rPr lang="ru-RU" sz="3400" dirty="0" smtClean="0"/>
              <a:t>отбор содержания и составление методических разработок с учётом вариативности и </a:t>
            </a:r>
            <a:r>
              <a:rPr lang="ru-RU" sz="3400" dirty="0" err="1" smtClean="0"/>
              <a:t>разноуровневости</a:t>
            </a:r>
            <a:r>
              <a:rPr lang="ru-RU" sz="3400" dirty="0" smtClean="0"/>
              <a:t> обучения;</a:t>
            </a:r>
          </a:p>
          <a:p>
            <a:pPr lvl="0"/>
            <a:r>
              <a:rPr lang="ru-RU" sz="3400" dirty="0" smtClean="0"/>
              <a:t>анализ состояния образовательного процесса в детских образовательных объединениях;</a:t>
            </a:r>
          </a:p>
          <a:p>
            <a:pPr lvl="0"/>
            <a:r>
              <a:rPr lang="ru-RU" sz="3400" dirty="0" smtClean="0"/>
              <a:t>оказание помощи в организации и проведении мероприятий краеведческого направления, их посещение с последующим анализом.</a:t>
            </a: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118762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8064896" cy="108012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Организация деятельности </a:t>
            </a:r>
            <a:br>
              <a:rPr lang="ru-RU" sz="3100" b="1" dirty="0" smtClean="0"/>
            </a:br>
            <a:r>
              <a:rPr lang="ru-RU" sz="3100" b="1" dirty="0" smtClean="0"/>
              <a:t>методического объединения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544616"/>
          </a:xfrm>
        </p:spPr>
        <p:txBody>
          <a:bodyPr numCol="1">
            <a:normAutofit fontScale="77500" lnSpcReduction="20000"/>
          </a:bodyPr>
          <a:lstStyle/>
          <a:p>
            <a:pPr algn="just">
              <a:buNone/>
            </a:pPr>
            <a:r>
              <a:rPr lang="ru-RU" sz="2400" b="1" dirty="0" smtClean="0"/>
              <a:t>		</a:t>
            </a:r>
            <a:r>
              <a:rPr lang="ru-RU" sz="3100" dirty="0" smtClean="0"/>
              <a:t>МО педагогических работников часть своей работы осуществляет на заседаниях. Планируется проведение не менее 2 заседаний в течение года преимущественно в первой половине дня продолжительностью 3 часа. </a:t>
            </a:r>
          </a:p>
          <a:p>
            <a:pPr algn="just">
              <a:buNone/>
            </a:pPr>
            <a:r>
              <a:rPr lang="ru-RU" sz="3100" dirty="0" smtClean="0"/>
              <a:t>		В рамках работы МО может организовываться обучение педагогических работников с приглашением необходимых специалистов и использованием </a:t>
            </a:r>
            <a:r>
              <a:rPr lang="ru-RU" sz="3100" dirty="0" smtClean="0"/>
              <a:t>раз</a:t>
            </a:r>
            <a:r>
              <a:rPr lang="ru-RU" sz="3100" dirty="0" smtClean="0"/>
              <a:t>лич</a:t>
            </a:r>
            <a:r>
              <a:rPr lang="ru-RU" sz="3100" dirty="0" smtClean="0"/>
              <a:t>ных </a:t>
            </a:r>
            <a:r>
              <a:rPr lang="ru-RU" sz="3100" dirty="0" smtClean="0"/>
              <a:t>форм профессионального обучения.</a:t>
            </a:r>
          </a:p>
          <a:p>
            <a:pPr algn="just">
              <a:buNone/>
            </a:pPr>
            <a:r>
              <a:rPr lang="ru-RU" sz="3100" dirty="0" smtClean="0"/>
              <a:t>		Часть работы МО будет осуществляться дистанционно. Педагогам будет предложено выполнить определённые задания и выслать соответствующие материалы по электронной почте. В дальнейшем планируется произвести их анализ и пополнить банк методических материалов по итогам работы МО.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8820472" y="0"/>
            <a:ext cx="323528" cy="18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0" y="6669360"/>
            <a:ext cx="323528" cy="18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118762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78636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Принципы построения </a:t>
            </a:r>
            <a:r>
              <a:rPr lang="ru-RU" sz="2800" b="1" dirty="0" smtClean="0"/>
              <a:t>программы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5112568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400" b="1" i="1" dirty="0" smtClean="0"/>
              <a:t>Принцип разнообразия деятельности</a:t>
            </a:r>
            <a:r>
              <a:rPr lang="ru-RU" sz="2400" i="1" dirty="0" smtClean="0"/>
              <a:t>. </a:t>
            </a:r>
            <a:r>
              <a:rPr lang="ru-RU" sz="2400" dirty="0" smtClean="0"/>
              <a:t>Предполагается чередование разных форм деятельности в ходе заседания методического объединения. При этом учитываются закономерные фазы в изменении работоспособности человека.</a:t>
            </a:r>
          </a:p>
          <a:p>
            <a:r>
              <a:rPr lang="ru-RU" sz="2400" b="1" i="1" dirty="0" smtClean="0"/>
              <a:t>Принцип индивидуального подхода</a:t>
            </a:r>
            <a:r>
              <a:rPr lang="ru-RU" sz="2400" b="1" dirty="0" smtClean="0"/>
              <a:t> </a:t>
            </a:r>
            <a:r>
              <a:rPr lang="ru-RU" sz="2400" dirty="0" smtClean="0"/>
              <a:t>к каждому участнику методического объединения. Для успешной работы методического объединения руководителю необходимо изучить потребности каждого. </a:t>
            </a:r>
          </a:p>
          <a:p>
            <a:r>
              <a:rPr lang="ru-RU" sz="2400" b="1" i="1" dirty="0" smtClean="0"/>
              <a:t>Принцип осмысленного подхода </a:t>
            </a:r>
            <a:r>
              <a:rPr lang="ru-RU" sz="2400" dirty="0" smtClean="0"/>
              <a:t>участников методического объединения к содержанию деятельности. Содержание заседаний методического объединения обсуждается и может быть откорректировано в течение года. </a:t>
            </a:r>
            <a:endParaRPr lang="ru-RU" sz="2400" dirty="0"/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154766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Блок-схема: процесс 4"/>
          <p:cNvSpPr/>
          <p:nvPr/>
        </p:nvSpPr>
        <p:spPr>
          <a:xfrm>
            <a:off x="8820472" y="0"/>
            <a:ext cx="323528" cy="18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0" y="6669360"/>
            <a:ext cx="323528" cy="18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Ожидаемые результаты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66124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    </a:t>
            </a:r>
            <a:r>
              <a:rPr lang="ru-RU" dirty="0" smtClean="0"/>
              <a:t>Участники МО: </a:t>
            </a:r>
          </a:p>
          <a:p>
            <a:pPr>
              <a:buNone/>
            </a:pPr>
            <a:r>
              <a:rPr lang="ru-RU" dirty="0" smtClean="0"/>
              <a:t>	- </a:t>
            </a:r>
            <a:r>
              <a:rPr lang="ru-RU" sz="3400" dirty="0" smtClean="0"/>
              <a:t>получат представление о возможностях применения современных педагогических технологий и активных средств обучения в работе детских объединений по краеведению;</a:t>
            </a:r>
          </a:p>
          <a:p>
            <a:pPr>
              <a:buNone/>
            </a:pPr>
            <a:r>
              <a:rPr lang="ru-RU" sz="3400" dirty="0" smtClean="0"/>
              <a:t>	- ознакомятся с программами и авторскими методиками, с успешными практиками в области краеведческой работы;</a:t>
            </a:r>
          </a:p>
          <a:p>
            <a:pPr>
              <a:buNone/>
            </a:pPr>
            <a:r>
              <a:rPr lang="ru-RU" sz="3400" dirty="0" smtClean="0"/>
              <a:t>	- получат доступ к новым информационным ресурсам краеведческой тематики;</a:t>
            </a:r>
          </a:p>
          <a:p>
            <a:pPr>
              <a:buNone/>
            </a:pPr>
            <a:r>
              <a:rPr lang="ru-RU" sz="3400" dirty="0" smtClean="0"/>
              <a:t>	- получат общее представление о методических основах организации исследовательской и проектной деятельности школьников;</a:t>
            </a:r>
          </a:p>
          <a:p>
            <a:pPr>
              <a:buNone/>
            </a:pPr>
            <a:r>
              <a:rPr lang="ru-RU" sz="3400" dirty="0" smtClean="0"/>
              <a:t>	- приобретут навыки отбора содержания и создания методических разработок с учётом вариативности и </a:t>
            </a:r>
            <a:r>
              <a:rPr lang="ru-RU" sz="3400" dirty="0" err="1" smtClean="0"/>
              <a:t>разноуровневости</a:t>
            </a:r>
            <a:r>
              <a:rPr lang="ru-RU" sz="3400" dirty="0" smtClean="0"/>
              <a:t> обучения;</a:t>
            </a:r>
          </a:p>
          <a:p>
            <a:pPr>
              <a:buNone/>
            </a:pPr>
            <a:r>
              <a:rPr lang="ru-RU" sz="3400" dirty="0" smtClean="0"/>
              <a:t>	- примут участие в создании банка методических материалов по краеведческой работе с обучающимися.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25963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488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Тематика методического объединения </a:t>
            </a:r>
            <a:br>
              <a:rPr lang="ru-RU" sz="3100" b="1" dirty="0" smtClean="0"/>
            </a:br>
            <a:r>
              <a:rPr lang="ru-RU" sz="3100" b="1" dirty="0" smtClean="0"/>
              <a:t>на 2018 год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Модуль 1. Активные средства обучения </a:t>
            </a:r>
          </a:p>
          <a:p>
            <a:pPr algn="ctr">
              <a:buNone/>
            </a:pPr>
            <a:r>
              <a:rPr lang="ru-RU" sz="2400" b="1" dirty="0" smtClean="0"/>
              <a:t>в процессе краеведческой работы</a:t>
            </a:r>
            <a:r>
              <a:rPr lang="ru-RU" sz="2400" dirty="0" smtClean="0"/>
              <a:t> </a:t>
            </a:r>
            <a:r>
              <a:rPr lang="ru-RU" sz="2400" b="1" dirty="0" smtClean="0"/>
              <a:t>с обучающимися</a:t>
            </a:r>
            <a:endParaRPr lang="ru-RU" sz="2400" dirty="0" smtClean="0"/>
          </a:p>
          <a:p>
            <a:r>
              <a:rPr lang="ru-RU" sz="2400" dirty="0" smtClean="0"/>
              <a:t>Краткий обзор активных средств обучения  в краеведении. Возможности  для их применения в регионе.</a:t>
            </a:r>
          </a:p>
          <a:p>
            <a:r>
              <a:rPr lang="ru-RU" sz="2400" dirty="0" smtClean="0"/>
              <a:t>Разработка и оформление интеллектуальных игр на основе краеведческих материалов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sz="2400" b="1" i="1" dirty="0" smtClean="0"/>
              <a:t>	Всего часов: </a:t>
            </a:r>
            <a:r>
              <a:rPr lang="ru-RU" sz="2400" b="1" dirty="0" smtClean="0"/>
              <a:t>6</a:t>
            </a:r>
            <a:r>
              <a:rPr lang="ru-RU" sz="2400" dirty="0" smtClean="0"/>
              <a:t>, из них:</a:t>
            </a:r>
          </a:p>
          <a:p>
            <a:pPr>
              <a:buNone/>
            </a:pPr>
            <a:r>
              <a:rPr lang="ru-RU" sz="2400" dirty="0" smtClean="0"/>
              <a:t>     Заседание МО – 3 часа;</a:t>
            </a:r>
          </a:p>
          <a:p>
            <a:pPr>
              <a:buNone/>
            </a:pPr>
            <a:r>
              <a:rPr lang="ru-RU" sz="2400" dirty="0" smtClean="0"/>
              <a:t>     Самостоятельная работа – 3 часа.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25963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208912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Тематика методического объединения </a:t>
            </a:r>
            <a:br>
              <a:rPr lang="ru-RU" sz="3100" b="1" dirty="0" smtClean="0"/>
            </a:br>
            <a:r>
              <a:rPr lang="ru-RU" sz="3100" b="1" dirty="0" smtClean="0"/>
              <a:t>на 2018 год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/>
              <a:t>Модуль 2. Индивидуализация</a:t>
            </a:r>
            <a:r>
              <a:rPr lang="ru-RU" sz="2400" dirty="0" smtClean="0"/>
              <a:t> </a:t>
            </a:r>
            <a:r>
              <a:rPr lang="ru-RU" sz="2400" b="1" dirty="0" smtClean="0"/>
              <a:t>в процессе </a:t>
            </a:r>
          </a:p>
          <a:p>
            <a:pPr algn="ctr">
              <a:buNone/>
            </a:pPr>
            <a:r>
              <a:rPr lang="ru-RU" sz="2400" b="1" dirty="0" smtClean="0"/>
              <a:t>краеведческой работы с обучающимися</a:t>
            </a:r>
            <a:endParaRPr lang="ru-RU" sz="2400" dirty="0" smtClean="0"/>
          </a:p>
          <a:p>
            <a:r>
              <a:rPr lang="ru-RU" sz="2400" dirty="0" smtClean="0"/>
              <a:t>Основные способы реализации индивидуального подхода в краеведении: проект, исследование, ИОМ.</a:t>
            </a:r>
          </a:p>
          <a:p>
            <a:r>
              <a:rPr lang="ru-RU" sz="2400" dirty="0" smtClean="0"/>
              <a:t>Анонс публикаций научно-методического журнала по тематике заседания МО</a:t>
            </a:r>
          </a:p>
          <a:p>
            <a:r>
              <a:rPr lang="ru-RU" sz="2400" dirty="0" smtClean="0"/>
              <a:t>Разработка индивидуального образовательного маршрута</a:t>
            </a:r>
          </a:p>
          <a:p>
            <a:pPr>
              <a:buNone/>
            </a:pPr>
            <a:r>
              <a:rPr lang="ru-RU" sz="2400" b="1" i="1" dirty="0" smtClean="0"/>
              <a:t>	</a:t>
            </a:r>
          </a:p>
          <a:p>
            <a:pPr>
              <a:buNone/>
            </a:pPr>
            <a:r>
              <a:rPr lang="ru-RU" sz="2400" b="1" i="1" dirty="0" smtClean="0"/>
              <a:t>	Всего часов: </a:t>
            </a:r>
            <a:r>
              <a:rPr lang="ru-RU" sz="2400" b="1" dirty="0" smtClean="0"/>
              <a:t>6</a:t>
            </a:r>
            <a:r>
              <a:rPr lang="ru-RU" sz="2400" dirty="0" smtClean="0"/>
              <a:t>, из них:</a:t>
            </a:r>
          </a:p>
          <a:p>
            <a:pPr>
              <a:buNone/>
            </a:pPr>
            <a:r>
              <a:rPr lang="ru-RU" sz="2400" dirty="0" smtClean="0"/>
              <a:t>     Заседание МО – 3 часа;</a:t>
            </a:r>
          </a:p>
          <a:p>
            <a:pPr>
              <a:buNone/>
            </a:pPr>
            <a:r>
              <a:rPr lang="ru-RU" sz="2400" dirty="0" smtClean="0"/>
              <a:t>     Самостоятельная работа – 3 часа.</a:t>
            </a:r>
          </a:p>
          <a:p>
            <a:endParaRPr lang="ru-RU" dirty="0"/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25963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367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Государственное образовательное учреждение дополнительного образования Ярославской области  «Центр детского и юношеского туризма и экскурсий»  О программе деятельности  областного методического объединения  педагогов краеведческого профиля   </vt:lpstr>
      <vt:lpstr>Цель, актуальность и новизна программы </vt:lpstr>
      <vt:lpstr>Задачи методического объединения:  </vt:lpstr>
      <vt:lpstr>Функции методического объединения </vt:lpstr>
      <vt:lpstr>Организация деятельности  методического объединения </vt:lpstr>
      <vt:lpstr>Принципы построения программы</vt:lpstr>
      <vt:lpstr>Ожидаемые результаты</vt:lpstr>
      <vt:lpstr>  Тематика методического объединения  на 2018 год   </vt:lpstr>
      <vt:lpstr>Тематика методического объединения  на 2018 год  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 Ермаков</cp:lastModifiedBy>
  <cp:revision>121</cp:revision>
  <dcterms:created xsi:type="dcterms:W3CDTF">2017-10-16T07:54:54Z</dcterms:created>
  <dcterms:modified xsi:type="dcterms:W3CDTF">2018-01-23T07:38:12Z</dcterms:modified>
</cp:coreProperties>
</file>