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387" r:id="rId3"/>
    <p:sldId id="325" r:id="rId4"/>
    <p:sldId id="327" r:id="rId5"/>
    <p:sldId id="328" r:id="rId6"/>
    <p:sldId id="331" r:id="rId7"/>
    <p:sldId id="336" r:id="rId8"/>
    <p:sldId id="337" r:id="rId9"/>
    <p:sldId id="338" r:id="rId10"/>
    <p:sldId id="339" r:id="rId11"/>
    <p:sldId id="340" r:id="rId12"/>
    <p:sldId id="265" r:id="rId13"/>
    <p:sldId id="323" r:id="rId14"/>
    <p:sldId id="276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64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63" r:id="rId38"/>
    <p:sldId id="365" r:id="rId39"/>
    <p:sldId id="366" r:id="rId40"/>
    <p:sldId id="367" r:id="rId41"/>
    <p:sldId id="368" r:id="rId42"/>
    <p:sldId id="369" r:id="rId43"/>
    <p:sldId id="370" r:id="rId44"/>
    <p:sldId id="371" r:id="rId45"/>
    <p:sldId id="372" r:id="rId46"/>
    <p:sldId id="373" r:id="rId47"/>
    <p:sldId id="374" r:id="rId48"/>
    <p:sldId id="375" r:id="rId49"/>
    <p:sldId id="376" r:id="rId50"/>
    <p:sldId id="377" r:id="rId51"/>
    <p:sldId id="378" r:id="rId52"/>
    <p:sldId id="379" r:id="rId53"/>
    <p:sldId id="380" r:id="rId54"/>
    <p:sldId id="381" r:id="rId55"/>
    <p:sldId id="382" r:id="rId56"/>
    <p:sldId id="383" r:id="rId57"/>
    <p:sldId id="384" r:id="rId58"/>
    <p:sldId id="385" r:id="rId59"/>
    <p:sldId id="386" r:id="rId6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429" autoAdjust="0"/>
    <p:restoredTop sz="94660"/>
  </p:normalViewPr>
  <p:slideViewPr>
    <p:cSldViewPr>
      <p:cViewPr varScale="1">
        <p:scale>
          <a:sx n="82" d="100"/>
          <a:sy n="82" d="100"/>
        </p:scale>
        <p:origin x="-15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038E3-9A8F-485F-B197-2097762D6B4E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6BBEC-E740-45D5-B3E3-CA35F7DCD7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8BE34-380E-4F33-A001-591D424B1B10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6BC06-EC34-46EB-96DB-F20F777BED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6BC06-EC34-46EB-96DB-F20F777BED7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6BC06-EC34-46EB-96DB-F20F777BED7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7707-E885-4487-B670-8F315B1476A7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305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7707-E885-4487-B670-8F315B1476A7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4717D-D528-4591-A5E3-7CA4A59AA6E7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hyperlink" Target="https://vk.com/ekologya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duturek@mail.ru" TargetMode="External"/><Relationship Id="rId4" Type="http://schemas.openxmlformats.org/officeDocument/2006/relationships/hyperlink" Target="http://turist.edu.yar.ru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hyperlink" Target="mailto:untur@edu.yar.ru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duturek@mail.ru" TargetMode="External"/><Relationship Id="rId4" Type="http://schemas.openxmlformats.org/officeDocument/2006/relationships/hyperlink" Target="http://turist.edu.yar.ru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untur@edu.yar.ru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cduturek@mail.ru" TargetMode="External"/><Relationship Id="rId2" Type="http://schemas.openxmlformats.org/officeDocument/2006/relationships/hyperlink" Target="http://turist.edu.yar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mailto:cduturek@mail.ru" TargetMode="External"/><Relationship Id="rId4" Type="http://schemas.openxmlformats.org/officeDocument/2006/relationships/hyperlink" Target="http://turist.edu.yar.ru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24000" y="1295400"/>
            <a:ext cx="7315200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7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04800"/>
            <a:ext cx="205740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09600" y="2438400"/>
            <a:ext cx="8077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«Система региональных туристско-краеведческих, социально-педагогических, эколого-краеведческих и патриотических мероприятий для обучающихся и педагогов, проводимых ГОУ ДО ЯО ЦДЮТурЭк в 2019 году»</a:t>
            </a:r>
            <a:endParaRPr lang="ru-RU" sz="2800" b="1" dirty="0" smtClean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Фотоматериалы регионального этапа</a:t>
            </a:r>
            <a:br>
              <a:rPr lang="ru-RU" sz="3100" b="1" dirty="0" smtClean="0"/>
            </a:br>
            <a:r>
              <a:rPr lang="ru-RU" sz="3100" b="1" dirty="0" smtClean="0"/>
              <a:t>Конкурса на лучший стенд (уголок) </a:t>
            </a:r>
            <a:br>
              <a:rPr lang="ru-RU" sz="3100" b="1" dirty="0" smtClean="0"/>
            </a:br>
            <a:r>
              <a:rPr lang="ru-RU" sz="3100" b="1" dirty="0" smtClean="0"/>
              <a:t>«</a:t>
            </a:r>
            <a:r>
              <a:rPr lang="ru-RU" sz="3100" b="1" dirty="0" err="1" smtClean="0"/>
              <a:t>Эколята</a:t>
            </a:r>
            <a:r>
              <a:rPr lang="ru-RU" sz="3100" b="1" dirty="0" smtClean="0"/>
              <a:t> – молодые защитники природы»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 </a:t>
            </a:r>
            <a:endParaRPr lang="ru-RU" sz="3600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0" y="1447800"/>
            <a:ext cx="8991600" cy="5257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	</a:t>
            </a:r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r>
              <a:rPr lang="ru-RU" sz="2400" b="1" dirty="0" smtClean="0"/>
              <a:t> </a:t>
            </a:r>
            <a:endParaRPr lang="ru-RU" sz="2400" b="1" dirty="0"/>
          </a:p>
        </p:txBody>
      </p:sp>
      <p:pic>
        <p:nvPicPr>
          <p:cNvPr id="1027" name="Picture 3" descr="C:\Users\73B5~1\AppData\Local\Temp\Rar$DIa0.426\общий вид уголка-стендаE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676400"/>
            <a:ext cx="2895600" cy="1999774"/>
          </a:xfrm>
          <a:prstGeom prst="rect">
            <a:avLst/>
          </a:prstGeom>
          <a:noFill/>
        </p:spPr>
      </p:pic>
      <p:pic>
        <p:nvPicPr>
          <p:cNvPr id="3" name="Picture 4" descr="C:\Users\73B5~1\AppData\Local\Temp\Rar$DIa0.089\Экологический уголок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1676400"/>
            <a:ext cx="2667000" cy="2000250"/>
          </a:xfrm>
          <a:prstGeom prst="rect">
            <a:avLst/>
          </a:prstGeom>
          <a:noFill/>
        </p:spPr>
      </p:pic>
      <p:pic>
        <p:nvPicPr>
          <p:cNvPr id="1029" name="Picture 5" descr="C:\Users\73B5~1\AppData\Local\Temp\Rar$DIa0.706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4114800"/>
            <a:ext cx="3772594" cy="2286000"/>
          </a:xfrm>
          <a:prstGeom prst="rect">
            <a:avLst/>
          </a:prstGeom>
          <a:noFill/>
        </p:spPr>
      </p:pic>
      <p:pic>
        <p:nvPicPr>
          <p:cNvPr id="1030" name="Picture 6" descr="C:\Users\73B5~1\AppData\Local\Temp\Rar$DIa0.879\DSCN17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1676400"/>
            <a:ext cx="2641600" cy="1981200"/>
          </a:xfrm>
          <a:prstGeom prst="rect">
            <a:avLst/>
          </a:prstGeom>
          <a:noFill/>
        </p:spPr>
      </p:pic>
      <p:pic>
        <p:nvPicPr>
          <p:cNvPr id="1031" name="Picture 7" descr="C:\Users\73B5~1\AppData\Local\Temp\Rar$DIa0.472\фото 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" y="4114800"/>
            <a:ext cx="3755572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Сообщество </a:t>
            </a:r>
            <a:br>
              <a:rPr lang="ru-RU" sz="3200" b="1" dirty="0" smtClean="0"/>
            </a:br>
            <a:r>
              <a:rPr lang="ru-RU" sz="3200" b="1" dirty="0" smtClean="0"/>
              <a:t>«Ярославская область – территория </a:t>
            </a:r>
            <a:r>
              <a:rPr lang="ru-RU" sz="3200" b="1" dirty="0" err="1" smtClean="0"/>
              <a:t>Эколят</a:t>
            </a:r>
            <a:r>
              <a:rPr lang="ru-RU" sz="3200" b="1" dirty="0" smtClean="0"/>
              <a:t>»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 </a:t>
            </a:r>
            <a:endParaRPr lang="ru-RU" sz="3600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0" y="1447800"/>
            <a:ext cx="8991600" cy="5257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	</a:t>
            </a:r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/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r>
              <a:rPr lang="ru-RU" sz="2800" dirty="0" smtClean="0"/>
              <a:t>Ссылка: </a:t>
            </a:r>
            <a:r>
              <a:rPr lang="ru-RU" sz="2800" dirty="0" smtClean="0">
                <a:hlinkClick r:id="rId4"/>
              </a:rPr>
              <a:t>https://vk.com/ekologyar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pic>
        <p:nvPicPr>
          <p:cNvPr id="2050" name="Picture 2" descr="C:\Users\Пользователь\Desktop\gF58-WbVn8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524000"/>
            <a:ext cx="5825067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Программно-методические материалы</a:t>
            </a:r>
            <a:endParaRPr lang="ru-RU" sz="3600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Создание и распространение </a:t>
            </a:r>
          </a:p>
          <a:p>
            <a:pPr algn="ctr">
              <a:buNone/>
            </a:pPr>
            <a:r>
              <a:rPr lang="ru-RU" dirty="0" smtClean="0"/>
              <a:t>программно-методических материалов </a:t>
            </a:r>
          </a:p>
          <a:p>
            <a:pPr algn="ctr">
              <a:buNone/>
            </a:pPr>
            <a:r>
              <a:rPr lang="ru-RU" dirty="0" smtClean="0"/>
              <a:t>естественнонаучной направленности</a:t>
            </a:r>
            <a:r>
              <a:rPr lang="ru-RU" sz="2800" dirty="0" smtClean="0"/>
              <a:t> 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Picture 2" descr="C:\Users\Пользователь\Desktop\769595-hello_html_m4aec18e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429000"/>
            <a:ext cx="4495800" cy="274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096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200" b="1" dirty="0" smtClean="0"/>
              <a:t> Учебно-методический комплект </a:t>
            </a:r>
            <a:br>
              <a:rPr lang="ru-RU" sz="3200" b="1" dirty="0" smtClean="0"/>
            </a:br>
            <a:r>
              <a:rPr lang="ru-RU" sz="3200" b="1" dirty="0" smtClean="0"/>
              <a:t>«Красота вокруг нас» </a:t>
            </a:r>
            <a:r>
              <a:rPr lang="ru-RU" sz="3200" b="1" dirty="0" smtClean="0">
                <a:cs typeface="Times New Roman" pitchFamily="18" charset="0"/>
              </a:rPr>
              <a:t/>
            </a:r>
            <a:br>
              <a:rPr lang="ru-RU" sz="3200" b="1" dirty="0" smtClean="0"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800" b="1" dirty="0" smtClean="0"/>
              <a:t> </a:t>
            </a:r>
            <a:endParaRPr lang="ru-RU" sz="2800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5181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/>
              <a:t>		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1000" y="1371600"/>
            <a:ext cx="8458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/>
              <a:t>Предлагаемый УМК адресован: </a:t>
            </a:r>
          </a:p>
          <a:p>
            <a:pPr algn="ctr">
              <a:buNone/>
            </a:pPr>
            <a:endParaRPr lang="ru-RU" sz="2400" b="1" dirty="0" smtClean="0"/>
          </a:p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 Педагогам дополнительного образования</a:t>
            </a:r>
            <a:r>
              <a:rPr lang="ru-RU" sz="2400" dirty="0" smtClean="0"/>
              <a:t>, реализующим дополнительные общеобразовательные программы и программы внеурочной деятельности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</a:t>
            </a:r>
            <a:r>
              <a:rPr lang="ru-RU" sz="2400" b="1" dirty="0" smtClean="0"/>
              <a:t>Учителям </a:t>
            </a:r>
            <a:r>
              <a:rPr lang="ru-RU" sz="2400" dirty="0" smtClean="0"/>
              <a:t>школ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</a:t>
            </a:r>
            <a:r>
              <a:rPr lang="ru-RU" sz="2400" b="1" dirty="0" smtClean="0"/>
              <a:t>Классным руководителям</a:t>
            </a:r>
          </a:p>
          <a:p>
            <a:pPr>
              <a:buNone/>
            </a:pPr>
            <a:r>
              <a:rPr lang="ru-RU" sz="2400" b="1" dirty="0" smtClean="0"/>
              <a:t>	</a:t>
            </a:r>
          </a:p>
        </p:txBody>
      </p:sp>
      <p:pic>
        <p:nvPicPr>
          <p:cNvPr id="7" name="Picture 2" descr="C:\Users\Пользователь\Desktop\Konkurs_YM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114800"/>
            <a:ext cx="3586418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43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i="1" dirty="0" smtClean="0">
                <a:solidFill>
                  <a:schemeClr val="accent1">
                    <a:lumMod val="75000"/>
                  </a:schemeClr>
                </a:solidFill>
              </a:rPr>
              <a:t>Благодарю за внимание!</a:t>
            </a:r>
          </a:p>
          <a:p>
            <a:pPr algn="ctr">
              <a:buNone/>
            </a:pPr>
            <a:endParaRPr lang="ru-RU" sz="48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>
              <a:defRPr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Сайт: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http://turist.edu.yar.ru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  <a:hlinkClick r:id="rId5"/>
              </a:rPr>
              <a:t>cduturek@mail.ru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Тел. (4852) 24-07-69, </a:t>
            </a:r>
          </a:p>
          <a:p>
            <a:pPr lvl="0">
              <a:defRPr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24-30-89 (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доб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. 105, 111)</a:t>
            </a:r>
            <a:endParaRPr lang="ru-RU" sz="3000" dirty="0" smtClean="0"/>
          </a:p>
          <a:p>
            <a:pPr algn="ctr">
              <a:buNone/>
            </a:pPr>
            <a:endParaRPr lang="ru-RU" sz="4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5105400"/>
            <a:ext cx="7620000" cy="1012825"/>
          </a:xfrm>
        </p:spPr>
        <p:txBody>
          <a:bodyPr>
            <a:noAutofit/>
          </a:bodyPr>
          <a:lstStyle/>
          <a:p>
            <a:pPr algn="r"/>
            <a:r>
              <a:rPr lang="ru-RU" sz="2800" i="1" dirty="0" smtClean="0"/>
              <a:t>Попова Людмила Станиславовна, </a:t>
            </a:r>
            <a:br>
              <a:rPr lang="ru-RU" sz="2800" i="1" dirty="0" smtClean="0"/>
            </a:br>
            <a:r>
              <a:rPr lang="ru-RU" sz="2800" i="1" dirty="0" smtClean="0"/>
              <a:t>педагог-организатор отдела краеведения</a:t>
            </a:r>
            <a:br>
              <a:rPr lang="ru-RU" sz="2800" i="1" dirty="0" smtClean="0"/>
            </a:br>
            <a:r>
              <a:rPr lang="ru-RU" sz="2800" i="1" dirty="0" smtClean="0"/>
              <a:t> ГОУ ДО ЯО </a:t>
            </a:r>
            <a:r>
              <a:rPr lang="ru-RU" sz="2800" i="1" dirty="0" err="1" smtClean="0"/>
              <a:t>ЦДЮТурЭк</a:t>
            </a:r>
            <a:endParaRPr lang="ru-RU" sz="28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24000" y="1295400"/>
            <a:ext cx="7315200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7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04800"/>
            <a:ext cx="205740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066800" y="1981200"/>
            <a:ext cx="8077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Система массовых мероприятий,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нацеленных на развитие краеведения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деятельности музеев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образовательных организаций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 </a:t>
            </a:r>
            <a:r>
              <a:rPr lang="ru-RU" sz="2700" b="1" dirty="0" smtClean="0"/>
              <a:t>Финал </a:t>
            </a:r>
            <a:r>
              <a:rPr lang="en-US" sz="2700" b="1" dirty="0" smtClean="0"/>
              <a:t>XXVI </a:t>
            </a:r>
            <a:r>
              <a:rPr lang="ru-RU" sz="2700" b="1" dirty="0" smtClean="0"/>
              <a:t>Областного конкурса исследовательских краеведческих работ обучающихся – участников Всероссийского туристско-краеведческого </a:t>
            </a:r>
            <a:br>
              <a:rPr lang="ru-RU" sz="2700" b="1" dirty="0" smtClean="0"/>
            </a:br>
            <a:r>
              <a:rPr lang="ru-RU" sz="2700" b="1" dirty="0" smtClean="0"/>
              <a:t>движения «Отечество» </a:t>
            </a:r>
            <a:endParaRPr lang="ru-RU" sz="2700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2743200" y="2438400"/>
            <a:ext cx="6096000" cy="3687763"/>
          </a:xfrm>
        </p:spPr>
        <p:txBody>
          <a:bodyPr>
            <a:normAutofit/>
          </a:bodyPr>
          <a:lstStyle/>
          <a:p>
            <a:pPr indent="19050">
              <a:buNone/>
            </a:pPr>
            <a:r>
              <a:rPr lang="ru-RU" sz="2200" b="1" dirty="0" smtClean="0"/>
              <a:t>Дата проведения: </a:t>
            </a:r>
            <a:r>
              <a:rPr lang="ru-RU" sz="2200" dirty="0" smtClean="0"/>
              <a:t> 24 января 2019 года</a:t>
            </a:r>
          </a:p>
          <a:p>
            <a:pPr indent="19050">
              <a:buNone/>
            </a:pPr>
            <a:r>
              <a:rPr lang="ru-RU" sz="2200" b="1" dirty="0" smtClean="0"/>
              <a:t>Цель</a:t>
            </a:r>
            <a:r>
              <a:rPr lang="ru-RU" sz="2200" dirty="0" smtClean="0"/>
              <a:t>: формирование интереса обучающихся к исследовательской деятельности</a:t>
            </a:r>
          </a:p>
          <a:p>
            <a:pPr indent="19050">
              <a:buNone/>
            </a:pPr>
            <a:r>
              <a:rPr lang="ru-RU" sz="2200" b="1" dirty="0" smtClean="0"/>
              <a:t>Категория участников: </a:t>
            </a:r>
            <a:r>
              <a:rPr lang="ru-RU" sz="2200" dirty="0" smtClean="0"/>
              <a:t>учащиеся образовательных организаций Ярославской области 14-18 лет</a:t>
            </a:r>
          </a:p>
          <a:p>
            <a:pPr indent="19050">
              <a:buNone/>
            </a:pPr>
            <a:r>
              <a:rPr lang="ru-RU" sz="2200" b="1" dirty="0" smtClean="0"/>
              <a:t>Творческие конкурсы: </a:t>
            </a:r>
            <a:r>
              <a:rPr lang="ru-RU" sz="2200" dirty="0" smtClean="0"/>
              <a:t>«Краеведческая находка», «Старинная семейная фотография»</a:t>
            </a:r>
            <a:endParaRPr lang="ru-RU" dirty="0"/>
          </a:p>
        </p:txBody>
      </p:sp>
      <p:pic>
        <p:nvPicPr>
          <p:cNvPr id="1026" name="Picture 2" descr="C:\Новый ПК\Печатная продукция\ЦМИК\Для Отечества\логотип_Отечеств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438400"/>
            <a:ext cx="2233612" cy="2233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6002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b="1" dirty="0" smtClean="0"/>
              <a:t>  </a:t>
            </a:r>
            <a:r>
              <a:rPr lang="en-US" sz="2400" b="1" dirty="0" smtClean="0"/>
              <a:t>XXVI </a:t>
            </a:r>
            <a:r>
              <a:rPr lang="ru-RU" sz="2400" b="1" dirty="0" smtClean="0"/>
              <a:t>Областной конкурс исследовательских краеведческих работ обучающихся – участников Всероссийского </a:t>
            </a:r>
            <a:br>
              <a:rPr lang="ru-RU" sz="2400" b="1" dirty="0" smtClean="0"/>
            </a:br>
            <a:r>
              <a:rPr lang="ru-RU" sz="2400" b="1" dirty="0" smtClean="0"/>
              <a:t>туристско-краеведческого движения «Отечество»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800" b="1" dirty="0" smtClean="0"/>
              <a:t> </a:t>
            </a:r>
            <a:endParaRPr lang="ru-RU" sz="2800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304800" y="1905000"/>
            <a:ext cx="8686800" cy="4648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/>
              <a:t>		</a:t>
            </a:r>
            <a:r>
              <a:rPr lang="ru-RU" sz="2200" b="1" dirty="0" smtClean="0"/>
              <a:t>Номинации заочного отборочного этапа: </a:t>
            </a:r>
            <a:r>
              <a:rPr lang="ru-RU" sz="2200" dirty="0" smtClean="0"/>
              <a:t>«Археология»,  «Геология», «Военная история»,  «Земляки»,«Культурное наследие»,  «Летопись родного края»,  «Литературное краеведение», </a:t>
            </a:r>
            <a:r>
              <a:rPr lang="ru-RU" sz="2200" u="sng" dirty="0" smtClean="0"/>
              <a:t>«Навстречу юбилея Н.А. Некрасова», </a:t>
            </a:r>
            <a:r>
              <a:rPr lang="ru-RU" sz="2200" dirty="0" smtClean="0"/>
              <a:t>«Природное наследие», «Родословие», «Развитие образования в Ярославском крае», «Экология», «Этнография»</a:t>
            </a:r>
          </a:p>
          <a:p>
            <a:pPr marL="441325" indent="0">
              <a:buNone/>
            </a:pPr>
            <a:r>
              <a:rPr lang="ru-RU" sz="2200" b="1" dirty="0" smtClean="0"/>
              <a:t>Номинации финала конкурса: </a:t>
            </a:r>
            <a:r>
              <a:rPr lang="ru-RU" sz="2200" dirty="0" smtClean="0"/>
              <a:t>«Военная история», «Земляки», «Культурное наследие», «Летопись родного края», «Литературное краеведение», «Развитие образования в Ярославском крае», «Родословие», «Природное наследие», «Экология», «Этнография»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5800" y="1371600"/>
            <a:ext cx="8458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b="1" dirty="0" smtClean="0"/>
          </a:p>
          <a:p>
            <a:pPr algn="ctr">
              <a:buNone/>
            </a:pPr>
            <a:endParaRPr lang="ru-RU" sz="2400" b="1" dirty="0" smtClean="0"/>
          </a:p>
          <a:p>
            <a:pPr algn="ctr">
              <a:buNone/>
            </a:pPr>
            <a:endParaRPr lang="ru-RU" sz="2400" b="1" dirty="0" smtClean="0"/>
          </a:p>
          <a:p>
            <a:pPr algn="ctr">
              <a:buNone/>
            </a:pPr>
            <a:endParaRPr lang="ru-RU" sz="2400" b="1" dirty="0" smtClean="0"/>
          </a:p>
          <a:p>
            <a:pPr algn="ctr">
              <a:buNone/>
            </a:pPr>
            <a:endParaRPr lang="ru-R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Фестиваль музеев образовательных организаций Ярославской области</a:t>
            </a:r>
            <a:endParaRPr lang="ru-RU" sz="2400" b="1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rmAutofit/>
          </a:bodyPr>
          <a:lstStyle/>
          <a:p>
            <a:pPr marL="268288" indent="0">
              <a:buNone/>
            </a:pPr>
            <a:r>
              <a:rPr lang="ru-RU" b="1" dirty="0" smtClean="0"/>
              <a:t> </a:t>
            </a:r>
          </a:p>
          <a:p>
            <a:pPr marL="2601913" indent="0">
              <a:buNone/>
            </a:pPr>
            <a:r>
              <a:rPr lang="ru-RU" sz="2200" b="1" dirty="0" smtClean="0"/>
              <a:t>Цель Фестиваля</a:t>
            </a:r>
            <a:r>
              <a:rPr lang="ru-RU" sz="2200" dirty="0" smtClean="0"/>
              <a:t>: развитие и совершенствование музейной работы в образовательных организаций Ярославской области</a:t>
            </a:r>
          </a:p>
          <a:p>
            <a:pPr marL="268288" indent="0">
              <a:buNone/>
            </a:pPr>
            <a:r>
              <a:rPr lang="ru-RU" sz="2200" b="1" dirty="0" smtClean="0"/>
              <a:t>Тема Фестиваля </a:t>
            </a:r>
            <a:r>
              <a:rPr lang="ru-RU" sz="2200" dirty="0" smtClean="0"/>
              <a:t>посвящена 30-й годовщине вывода советских войск из Афганистана</a:t>
            </a:r>
          </a:p>
          <a:p>
            <a:pPr marL="268288" indent="0">
              <a:buNone/>
            </a:pPr>
            <a:r>
              <a:rPr lang="ru-RU" sz="2200" b="1" dirty="0" smtClean="0"/>
              <a:t>1) Конкурс активистов музеев </a:t>
            </a:r>
            <a:r>
              <a:rPr lang="ru-RU" sz="2200" dirty="0" smtClean="0"/>
              <a:t>-</a:t>
            </a:r>
            <a:r>
              <a:rPr lang="ru-RU" sz="2200" b="1" dirty="0" smtClean="0"/>
              <a:t> </a:t>
            </a:r>
            <a:r>
              <a:rPr lang="ru-RU" sz="2200" dirty="0" smtClean="0"/>
              <a:t>проводится в 2 этапа:</a:t>
            </a:r>
            <a:r>
              <a:rPr lang="ru-RU" sz="2200" b="1" dirty="0" smtClean="0"/>
              <a:t>      </a:t>
            </a:r>
          </a:p>
          <a:p>
            <a:pPr marL="268288" indent="0">
              <a:buNone/>
            </a:pPr>
            <a:r>
              <a:rPr lang="ru-RU" sz="2200" b="1" dirty="0" smtClean="0"/>
              <a:t>	</a:t>
            </a:r>
            <a:r>
              <a:rPr lang="ru-RU" sz="2200" dirty="0" smtClean="0"/>
              <a:t>Заочный этап – 1-11 февраля 2019 года </a:t>
            </a:r>
          </a:p>
          <a:p>
            <a:pPr marL="268288" indent="0">
              <a:buNone/>
            </a:pPr>
            <a:r>
              <a:rPr lang="ru-RU" sz="2200" dirty="0" smtClean="0"/>
              <a:t>	Очный этап –</a:t>
            </a:r>
            <a:r>
              <a:rPr lang="ru-RU" sz="2200" b="1" dirty="0" smtClean="0"/>
              <a:t> </a:t>
            </a:r>
            <a:r>
              <a:rPr lang="ru-RU" sz="2200" dirty="0" smtClean="0"/>
              <a:t>05 марта 2019</a:t>
            </a:r>
          </a:p>
          <a:p>
            <a:pPr marL="268288" indent="0">
              <a:buNone/>
            </a:pPr>
            <a:r>
              <a:rPr lang="ru-RU" sz="2200" b="1" dirty="0" smtClean="0"/>
              <a:t>Категория участников:  </a:t>
            </a:r>
            <a:r>
              <a:rPr lang="ru-RU" sz="2200" dirty="0" smtClean="0"/>
              <a:t>команды от музеев образовательных учреждений Ярославской области  в составе 3 учащихся</a:t>
            </a:r>
            <a:endParaRPr lang="ru-RU" sz="2200" dirty="0"/>
          </a:p>
        </p:txBody>
      </p:sp>
      <p:pic>
        <p:nvPicPr>
          <p:cNvPr id="8194" name="Picture 2" descr="https://turist.edu.yar.ru/images/baneri/banner_muzei_w150_h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295400"/>
            <a:ext cx="1981200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Фестиваль музеев образовательных организаций Ярославской области</a:t>
            </a:r>
            <a:endParaRPr lang="ru-RU" sz="2400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152400" y="1524000"/>
            <a:ext cx="8839200" cy="3733800"/>
          </a:xfrm>
        </p:spPr>
        <p:txBody>
          <a:bodyPr>
            <a:normAutofit/>
          </a:bodyPr>
          <a:lstStyle/>
          <a:p>
            <a:pPr indent="19050">
              <a:buNone/>
            </a:pPr>
            <a:r>
              <a:rPr lang="ru-RU" sz="2200" b="1" dirty="0" smtClean="0"/>
              <a:t> Выставка экспозиций музеев </a:t>
            </a:r>
          </a:p>
          <a:p>
            <a:pPr indent="19050">
              <a:buNone/>
            </a:pPr>
            <a:r>
              <a:rPr lang="ru-RU" sz="2200" b="1" dirty="0" smtClean="0"/>
              <a:t>Дата проведения: </a:t>
            </a:r>
            <a:r>
              <a:rPr lang="ru-RU" sz="2200" dirty="0" smtClean="0"/>
              <a:t>5 марта 2019 года</a:t>
            </a:r>
          </a:p>
          <a:p>
            <a:pPr indent="19050">
              <a:buNone/>
            </a:pPr>
            <a:r>
              <a:rPr lang="ru-RU" sz="2200" b="1" dirty="0" smtClean="0"/>
              <a:t>Категория участников: </a:t>
            </a:r>
            <a:r>
              <a:rPr lang="ru-RU" sz="2200" dirty="0" smtClean="0"/>
              <a:t>представители от музеев образовательных организаций Ярославской области</a:t>
            </a:r>
          </a:p>
          <a:p>
            <a:pPr indent="19050">
              <a:buNone/>
            </a:pPr>
            <a:r>
              <a:rPr lang="ru-RU" sz="2200" dirty="0" smtClean="0"/>
              <a:t>Участникам выставки будет предоставлен модуль, состоящий из ученической парты и стенда размером 1 м. на 1,5 м. Для представления своих экспонатов участники выставки готовят устную презентацию (без использования технических средств). Время представления экспозиции – 3 минуты.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5105400"/>
            <a:ext cx="7620000" cy="1012825"/>
          </a:xfrm>
        </p:spPr>
        <p:txBody>
          <a:bodyPr>
            <a:noAutofit/>
          </a:bodyPr>
          <a:lstStyle/>
          <a:p>
            <a:pPr algn="r"/>
            <a:r>
              <a:rPr lang="ru-RU" sz="2800" i="1" dirty="0" err="1" smtClean="0"/>
              <a:t>Жибарева</a:t>
            </a:r>
            <a:r>
              <a:rPr lang="ru-RU" sz="2800" i="1" dirty="0" smtClean="0"/>
              <a:t> Лариса Александровна, </a:t>
            </a:r>
            <a:br>
              <a:rPr lang="ru-RU" sz="2800" i="1" dirty="0" smtClean="0"/>
            </a:br>
            <a:r>
              <a:rPr lang="ru-RU" sz="2800" i="1" dirty="0" smtClean="0"/>
              <a:t>методист отдела краеведения</a:t>
            </a:r>
            <a:br>
              <a:rPr lang="ru-RU" sz="2800" i="1" dirty="0" smtClean="0"/>
            </a:br>
            <a:r>
              <a:rPr lang="ru-RU" sz="2800" i="1" dirty="0" smtClean="0"/>
              <a:t> ГОУ ДО ЯО </a:t>
            </a:r>
            <a:r>
              <a:rPr lang="ru-RU" sz="2800" i="1" dirty="0" err="1" smtClean="0"/>
              <a:t>ЦДЮТурЭк</a:t>
            </a:r>
            <a:endParaRPr lang="ru-RU" sz="28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24000" y="1295400"/>
            <a:ext cx="7315200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7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04800"/>
            <a:ext cx="205740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914400" y="2057400"/>
            <a:ext cx="807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Мероприятия с обучающимися и педагогами, нацеленные на развитие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естественнонаучной направленности дополнительного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Областной конкурс музеев образовательных                                            организаций Ярославской области</a:t>
            </a:r>
            <a:br>
              <a:rPr lang="ru-RU" sz="2700" b="1" dirty="0" smtClean="0"/>
            </a:br>
            <a:r>
              <a:rPr lang="ru-RU" sz="2700" b="1" dirty="0" smtClean="0"/>
              <a:t>  «Добро пожаловать в музей!»</a:t>
            </a:r>
            <a:endParaRPr lang="ru-RU" sz="2700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0" y="2057400"/>
            <a:ext cx="8991600" cy="4800600"/>
          </a:xfrm>
        </p:spPr>
        <p:txBody>
          <a:bodyPr>
            <a:normAutofit/>
          </a:bodyPr>
          <a:lstStyle/>
          <a:p>
            <a:pPr marL="3232150" indent="0">
              <a:buNone/>
            </a:pPr>
            <a:r>
              <a:rPr lang="ru-RU" sz="2200" b="1" dirty="0" smtClean="0"/>
              <a:t>Цель Конкурса</a:t>
            </a:r>
            <a:r>
              <a:rPr lang="ru-RU" sz="2200" dirty="0" smtClean="0"/>
              <a:t>: активизация деятельности музеев образовательных организаций по пропаганде и сохранению историко-культурного наследия малой Родины и патриотическому воспитанию молодежи.</a:t>
            </a:r>
          </a:p>
          <a:p>
            <a:pPr>
              <a:buNone/>
            </a:pPr>
            <a:r>
              <a:rPr lang="ru-RU" sz="2000" dirty="0" smtClean="0"/>
              <a:t>	</a:t>
            </a:r>
          </a:p>
          <a:p>
            <a:pPr indent="19050">
              <a:buNone/>
            </a:pPr>
            <a:r>
              <a:rPr lang="ru-RU" sz="2200" b="1" dirty="0" smtClean="0"/>
              <a:t>Категория участников: </a:t>
            </a:r>
            <a:r>
              <a:rPr lang="ru-RU" sz="2200" dirty="0" smtClean="0"/>
              <a:t>команды образовательных организаций Ярославской области, на базе которых функционируют сертифицированные музеи.</a:t>
            </a:r>
          </a:p>
          <a:p>
            <a:pPr indent="19050">
              <a:buNone/>
            </a:pPr>
            <a:r>
              <a:rPr lang="ru-RU" sz="2200" dirty="0" smtClean="0"/>
              <a:t>В состав команды могут входить педагоги и обучающиеся, занятые в музейной деятельности. </a:t>
            </a:r>
          </a:p>
          <a:p>
            <a:pPr indent="19050">
              <a:buNone/>
            </a:pPr>
            <a:r>
              <a:rPr lang="ru-RU" sz="2200" dirty="0" smtClean="0"/>
              <a:t>Количественный состав команды – не более 3 человек.</a:t>
            </a:r>
          </a:p>
          <a:p>
            <a:pPr algn="ctr">
              <a:buNone/>
            </a:pPr>
            <a:r>
              <a:rPr lang="ru-RU" sz="2000" dirty="0" smtClean="0"/>
              <a:t>	</a:t>
            </a:r>
          </a:p>
          <a:p>
            <a:pPr algn="ctr">
              <a:buNone/>
            </a:pP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152400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/>
          </a:p>
        </p:txBody>
      </p:sp>
      <p:pic>
        <p:nvPicPr>
          <p:cNvPr id="7170" name="Picture 2" descr="https://turist.edu.yar.ru/images/baneri/ikm_w200_h1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133600"/>
            <a:ext cx="2438400" cy="1975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4478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Разделы информационного ресурса</a:t>
            </a:r>
            <a:endParaRPr lang="ru-RU" sz="2400" b="1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5486400"/>
          </a:xfrm>
        </p:spPr>
        <p:txBody>
          <a:bodyPr>
            <a:normAutofit/>
          </a:bodyPr>
          <a:lstStyle/>
          <a:p>
            <a:pPr marL="725488" indent="-284163"/>
            <a:r>
              <a:rPr lang="ru-RU" sz="2200" dirty="0" smtClean="0"/>
              <a:t>«Общая информация о музее»</a:t>
            </a:r>
          </a:p>
          <a:p>
            <a:pPr marL="725488" indent="-284163"/>
            <a:r>
              <a:rPr lang="ru-RU" sz="2200" dirty="0" smtClean="0"/>
              <a:t>«Музейная история»</a:t>
            </a:r>
          </a:p>
          <a:p>
            <a:pPr marL="725488" indent="-284163"/>
            <a:r>
              <a:rPr lang="ru-RU" sz="2200" dirty="0" smtClean="0"/>
              <a:t>«</a:t>
            </a:r>
            <a:r>
              <a:rPr lang="ru-RU" sz="2200" dirty="0" err="1" smtClean="0"/>
              <a:t>Фотогалерея</a:t>
            </a:r>
            <a:r>
              <a:rPr lang="ru-RU" sz="2200" dirty="0" smtClean="0"/>
              <a:t>»</a:t>
            </a:r>
          </a:p>
          <a:p>
            <a:pPr marL="725488" indent="-284163"/>
            <a:r>
              <a:rPr lang="ru-RU" sz="2200" dirty="0" smtClean="0"/>
              <a:t>«Музейный маршрут» </a:t>
            </a:r>
          </a:p>
          <a:p>
            <a:pPr marL="725488" indent="-284163"/>
            <a:r>
              <a:rPr lang="ru-RU" sz="2200" dirty="0" smtClean="0"/>
              <a:t>«Музейное занятие»</a:t>
            </a:r>
          </a:p>
          <a:p>
            <a:pPr marL="725488" indent="-284163"/>
            <a:r>
              <a:rPr lang="ru-RU" sz="2200" dirty="0" smtClean="0"/>
              <a:t>«Инновационные технологии в музее»</a:t>
            </a:r>
          </a:p>
          <a:p>
            <a:pPr marL="725488" indent="-284163"/>
            <a:r>
              <a:rPr lang="ru-RU" sz="2200" dirty="0" smtClean="0"/>
              <a:t>«Музейная игра» </a:t>
            </a:r>
          </a:p>
          <a:p>
            <a:pPr marL="725488" indent="-284163"/>
            <a:r>
              <a:rPr lang="ru-RU" sz="2200" dirty="0" smtClean="0"/>
              <a:t>«Музейная мастерская»</a:t>
            </a:r>
          </a:p>
          <a:p>
            <a:pPr marL="725488" indent="-284163"/>
            <a:r>
              <a:rPr lang="ru-RU" sz="2200" dirty="0" smtClean="0"/>
              <a:t>«Сувенирный киоск»</a:t>
            </a:r>
          </a:p>
          <a:p>
            <a:pPr marL="725488" indent="-284163" algn="just">
              <a:lnSpc>
                <a:spcPct val="200000"/>
              </a:lnSpc>
              <a:buNone/>
            </a:pPr>
            <a:r>
              <a:rPr lang="ru-RU" sz="2200" dirty="0" smtClean="0"/>
              <a:t>	</a:t>
            </a:r>
            <a:r>
              <a:rPr lang="ru-RU" sz="2200" b="1" dirty="0" smtClean="0"/>
              <a:t>Подведение итогов: </a:t>
            </a:r>
            <a:r>
              <a:rPr lang="ru-RU" sz="2200" dirty="0" smtClean="0"/>
              <a:t>5 марта 2019 года.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2192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Патриотическая туристско-краеведческая экспедиция </a:t>
            </a:r>
            <a:br>
              <a:rPr lang="ru-RU" sz="2400" b="1" dirty="0" smtClean="0"/>
            </a:br>
            <a:r>
              <a:rPr lang="ru-RU" sz="2400" b="1" dirty="0" smtClean="0"/>
              <a:t>«Моя Родина – </a:t>
            </a:r>
            <a:r>
              <a:rPr lang="ru-RU" sz="2400" b="1" dirty="0" err="1" smtClean="0"/>
              <a:t>Ярославия</a:t>
            </a:r>
            <a:r>
              <a:rPr lang="ru-RU" sz="2400" b="1" dirty="0" smtClean="0"/>
              <a:t>»</a:t>
            </a:r>
            <a:endParaRPr lang="ru-RU" sz="2400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562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b="1" dirty="0" smtClean="0"/>
              <a:t> </a:t>
            </a:r>
            <a:endParaRPr lang="ru-RU" sz="2200" dirty="0" smtClean="0"/>
          </a:p>
          <a:p>
            <a:pPr marL="3136900" indent="0">
              <a:buNone/>
            </a:pPr>
            <a:r>
              <a:rPr lang="ru-RU" sz="2200" b="1" dirty="0" smtClean="0"/>
              <a:t>Цель экспедиции :</a:t>
            </a:r>
            <a:r>
              <a:rPr lang="ru-RU" sz="2200" dirty="0" smtClean="0"/>
              <a:t> создание условий для освоения обучающимися области духовных , культурных и природных ценностей родного края.</a:t>
            </a:r>
          </a:p>
          <a:p>
            <a:pPr marL="3136900" indent="0">
              <a:buNone/>
            </a:pPr>
            <a:r>
              <a:rPr lang="ru-RU" sz="2200" dirty="0" smtClean="0"/>
              <a:t>Чтобы стать </a:t>
            </a:r>
            <a:r>
              <a:rPr lang="ru-RU" sz="2200" b="1" dirty="0" smtClean="0"/>
              <a:t>участником Экспедиции</a:t>
            </a:r>
            <a:r>
              <a:rPr lang="ru-RU" sz="2200" dirty="0" smtClean="0"/>
              <a:t>, необходимо: </a:t>
            </a:r>
          </a:p>
          <a:p>
            <a:pPr lvl="0"/>
            <a:r>
              <a:rPr lang="ru-RU" sz="2200" dirty="0" smtClean="0"/>
              <a:t>1-й шаг – сообщить организаторам о своем участии по </a:t>
            </a:r>
            <a:r>
              <a:rPr lang="ru-RU" sz="2200" dirty="0" err="1" smtClean="0"/>
              <a:t>e-mail</a:t>
            </a:r>
            <a:r>
              <a:rPr lang="ru-RU" sz="2200" dirty="0" smtClean="0"/>
              <a:t>:                </a:t>
            </a:r>
            <a:r>
              <a:rPr lang="ru-RU" sz="2200" u="sng" dirty="0" err="1" smtClean="0">
                <a:hlinkClick r:id="rId4"/>
              </a:rPr>
              <a:t>untur@edu.yar.ru</a:t>
            </a:r>
            <a:r>
              <a:rPr lang="ru-RU" sz="2200" dirty="0" smtClean="0"/>
              <a:t> </a:t>
            </a:r>
          </a:p>
          <a:p>
            <a:pPr lvl="0"/>
            <a:r>
              <a:rPr lang="ru-RU" sz="2200" dirty="0" smtClean="0"/>
              <a:t>2-й шаг – распечатать с сайта  индивидуальную маршрутную книжку;</a:t>
            </a:r>
          </a:p>
          <a:p>
            <a:pPr lvl="0"/>
            <a:r>
              <a:rPr lang="ru-RU" sz="2200" dirty="0" smtClean="0"/>
              <a:t>3-й шаг – отправиться в путешествие по музеям и туристским тропам Ярославской области; </a:t>
            </a:r>
          </a:p>
          <a:p>
            <a:pPr lvl="0"/>
            <a:r>
              <a:rPr lang="ru-RU" sz="2200" dirty="0" smtClean="0"/>
              <a:t>4-й шаг – в сентябре 2019 года передать маршрутную книжку организаторам Экспедиции. </a:t>
            </a:r>
          </a:p>
          <a:p>
            <a:pPr lvl="0" indent="-74613">
              <a:buNone/>
            </a:pPr>
            <a:r>
              <a:rPr lang="ru-RU" sz="2200" b="1" dirty="0" smtClean="0"/>
              <a:t>Сроки проведения</a:t>
            </a:r>
            <a:r>
              <a:rPr lang="ru-RU" sz="2200" dirty="0" smtClean="0"/>
              <a:t> </a:t>
            </a:r>
            <a:r>
              <a:rPr lang="ru-RU" sz="2200" b="1" dirty="0" smtClean="0"/>
              <a:t>8 этапа: </a:t>
            </a:r>
            <a:r>
              <a:rPr lang="ru-RU" sz="2200" dirty="0" smtClean="0"/>
              <a:t>1 ноября 2018 – 15 октября 2019 года.</a:t>
            </a:r>
            <a:endParaRPr lang="ru-RU" sz="2200" dirty="0"/>
          </a:p>
        </p:txBody>
      </p:sp>
      <p:pic>
        <p:nvPicPr>
          <p:cNvPr id="4098" name="Picture 2" descr="https://turist.edu.yar.ru/ekskursii/izobrazheniya/logotip_siniy_w250_h2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447800"/>
            <a:ext cx="2133600" cy="2184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Патриотическая туристско-краеведческая экспедиция </a:t>
            </a:r>
            <a:br>
              <a:rPr lang="ru-RU" sz="2400" b="1" dirty="0" smtClean="0"/>
            </a:br>
            <a:r>
              <a:rPr lang="ru-RU" sz="2400" b="1" dirty="0" smtClean="0"/>
              <a:t>«Моя Родина – </a:t>
            </a:r>
            <a:r>
              <a:rPr lang="ru-RU" sz="2400" b="1" dirty="0" err="1" smtClean="0"/>
              <a:t>Ярославия</a:t>
            </a:r>
            <a:r>
              <a:rPr lang="ru-RU" sz="2400" b="1" dirty="0" smtClean="0"/>
              <a:t>»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800" b="1" dirty="0" smtClean="0"/>
              <a:t> </a:t>
            </a:r>
            <a:endParaRPr lang="ru-RU" sz="2800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0" y="1752600"/>
            <a:ext cx="8839200" cy="4800600"/>
          </a:xfrm>
        </p:spPr>
        <p:txBody>
          <a:bodyPr>
            <a:normAutofit/>
          </a:bodyPr>
          <a:lstStyle/>
          <a:p>
            <a:pPr marL="441325" indent="0">
              <a:buNone/>
            </a:pPr>
            <a:r>
              <a:rPr lang="ru-RU" sz="2400" b="1" dirty="0" smtClean="0"/>
              <a:t> </a:t>
            </a:r>
            <a:r>
              <a:rPr lang="ru-RU" sz="2200" b="1" dirty="0" smtClean="0"/>
              <a:t>Подведение итогов  </a:t>
            </a:r>
            <a:r>
              <a:rPr lang="ru-RU" sz="2200" dirty="0" smtClean="0"/>
              <a:t>второго этапа Экспедиции состоится в октябре 2019 года. Лучшие участники Экспедиции определяются по количеству посещенных объектов в соответствии с отметками в маршрутных книжках. </a:t>
            </a:r>
          </a:p>
          <a:p>
            <a:pPr marL="441325" indent="0">
              <a:buNone/>
            </a:pPr>
            <a:r>
              <a:rPr lang="ru-RU" sz="2200" b="1" dirty="0" smtClean="0"/>
              <a:t>Конкурсы для участников Экспедиции</a:t>
            </a:r>
            <a:r>
              <a:rPr lang="ru-RU" sz="2200" dirty="0" smtClean="0"/>
              <a:t>:</a:t>
            </a:r>
          </a:p>
          <a:p>
            <a:pPr marL="441325" indent="361950"/>
            <a:r>
              <a:rPr lang="ru-RU" sz="2200" dirty="0" smtClean="0"/>
              <a:t>Конкурс фотографий </a:t>
            </a:r>
          </a:p>
          <a:p>
            <a:pPr marL="441325" indent="361950"/>
            <a:r>
              <a:rPr lang="ru-RU" sz="2200" dirty="0" smtClean="0"/>
              <a:t>Конкурс отзывов-сочинений </a:t>
            </a:r>
          </a:p>
          <a:p>
            <a:pPr marL="441325" indent="361950"/>
            <a:r>
              <a:rPr lang="ru-RU" sz="2200" dirty="0" smtClean="0"/>
              <a:t>Конкурс  видеороликов </a:t>
            </a:r>
          </a:p>
          <a:p>
            <a:pPr marL="441325" indent="361950"/>
            <a:r>
              <a:rPr lang="ru-RU" sz="2200" dirty="0" smtClean="0"/>
              <a:t>Конкурс образовательных маршрутов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 </a:t>
            </a:r>
            <a:endParaRPr lang="ru-RU" sz="2800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СПАСИБО </a:t>
            </a:r>
            <a:br>
              <a:rPr lang="ru-RU" dirty="0" smtClean="0"/>
            </a:br>
            <a:r>
              <a:rPr lang="ru-RU" dirty="0" smtClean="0"/>
              <a:t>ЗА   ВНИМАНИЕ!</a:t>
            </a:r>
          </a:p>
          <a:p>
            <a:pPr algn="ctr">
              <a:buNone/>
            </a:pPr>
            <a:endParaRPr lang="ru-RU" dirty="0" smtClean="0"/>
          </a:p>
          <a:p>
            <a:pPr lvl="0">
              <a:defRPr/>
            </a:pPr>
            <a:r>
              <a:rPr lang="ru-RU" sz="2400" dirty="0" smtClean="0">
                <a:latin typeface="+mj-lt"/>
                <a:cs typeface="Times New Roman" pitchFamily="18" charset="0"/>
              </a:rPr>
              <a:t>Сайт: </a:t>
            </a:r>
            <a:r>
              <a:rPr lang="en-US" sz="2400" dirty="0" smtClean="0">
                <a:latin typeface="+mj-lt"/>
                <a:cs typeface="Times New Roman" pitchFamily="18" charset="0"/>
                <a:hlinkClick r:id="rId4"/>
              </a:rPr>
              <a:t>http://turist.edu.yar.ru</a:t>
            </a:r>
            <a:endParaRPr lang="en-US" sz="2400" dirty="0" smtClean="0">
              <a:latin typeface="+mj-lt"/>
              <a:cs typeface="Times New Roman" pitchFamily="18" charset="0"/>
            </a:endParaRPr>
          </a:p>
          <a:p>
            <a:pPr lvl="0">
              <a:defRPr/>
            </a:pPr>
            <a:r>
              <a:rPr lang="en-US" sz="2400" dirty="0" smtClean="0">
                <a:latin typeface="+mj-lt"/>
                <a:cs typeface="Times New Roman" pitchFamily="18" charset="0"/>
              </a:rPr>
              <a:t>E-mail: </a:t>
            </a:r>
            <a:r>
              <a:rPr lang="en-US" sz="2400" dirty="0" smtClean="0">
                <a:latin typeface="+mj-lt"/>
                <a:cs typeface="Times New Roman" pitchFamily="18" charset="0"/>
                <a:hlinkClick r:id="rId5"/>
              </a:rPr>
              <a:t>cduturek@mail.ru</a:t>
            </a:r>
            <a:endParaRPr lang="en-US" sz="2400" dirty="0" smtClean="0">
              <a:latin typeface="+mj-lt"/>
              <a:cs typeface="Times New Roman" pitchFamily="18" charset="0"/>
            </a:endParaRPr>
          </a:p>
          <a:p>
            <a:pPr lvl="0">
              <a:defRPr/>
            </a:pPr>
            <a:r>
              <a:rPr lang="ru-RU" sz="2400" dirty="0" smtClean="0">
                <a:latin typeface="+mj-lt"/>
                <a:cs typeface="Times New Roman" pitchFamily="18" charset="0"/>
              </a:rPr>
              <a:t>Тел. (4852) 24-07-69, 24-30-89 (</a:t>
            </a:r>
            <a:r>
              <a:rPr lang="ru-RU" sz="2400" dirty="0" err="1" smtClean="0">
                <a:latin typeface="+mj-lt"/>
                <a:cs typeface="Times New Roman" pitchFamily="18" charset="0"/>
              </a:rPr>
              <a:t>доб</a:t>
            </a:r>
            <a:r>
              <a:rPr lang="ru-RU" sz="2400" dirty="0" smtClean="0">
                <a:latin typeface="+mj-lt"/>
                <a:cs typeface="Times New Roman" pitchFamily="18" charset="0"/>
              </a:rPr>
              <a:t>. 105)</a:t>
            </a:r>
            <a:endParaRPr lang="ru-RU" sz="2400" dirty="0" smtClean="0">
              <a:latin typeface="+mj-lt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286000"/>
            <a:ext cx="7239000" cy="10001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Туристско-краеведческие, социально-педагогические массовые мероприятия, проводимые отделом экскурсионной работы в 2019 году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24200" y="5029200"/>
            <a:ext cx="5711927" cy="942705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ru-RU" sz="2800" i="1" dirty="0" err="1" smtClean="0">
                <a:latin typeface="+mj-lt"/>
                <a:ea typeface="+mj-ea"/>
                <a:cs typeface="+mj-cs"/>
              </a:rPr>
              <a:t>Копрова</a:t>
            </a:r>
            <a:r>
              <a:rPr lang="ru-RU" sz="2800" i="1" dirty="0" smtClean="0">
                <a:latin typeface="+mj-lt"/>
                <a:ea typeface="+mj-ea"/>
                <a:cs typeface="+mj-cs"/>
              </a:rPr>
              <a:t> Н.Е., педагог-организатор </a:t>
            </a:r>
          </a:p>
          <a:p>
            <a:pPr algn="r">
              <a:spcBef>
                <a:spcPct val="0"/>
              </a:spcBef>
              <a:defRPr/>
            </a:pPr>
            <a:r>
              <a:rPr lang="ru-RU" sz="2800" i="1" dirty="0" smtClean="0">
                <a:latin typeface="+mj-lt"/>
                <a:ea typeface="+mj-ea"/>
                <a:cs typeface="+mj-cs"/>
              </a:rPr>
              <a:t>отдела экскурсионной работы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04800"/>
            <a:ext cx="205740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41833207"/>
      </p:ext>
    </p:extLst>
  </p:cSld>
  <p:clrMapOvr>
    <a:masterClrMapping/>
  </p:clrMapOvr>
  <p:transition advTm="5888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9163" y="513286"/>
            <a:ext cx="8229600" cy="107820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Arial" charset="0"/>
                <a:cs typeface="Arial" charset="0"/>
              </a:rPr>
              <a:t>Межрегиональный профильный лагерь 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latin typeface="Arial" charset="0"/>
                <a:cs typeface="Arial" charset="0"/>
              </a:rPr>
              <a:t>«Школа юного экскурсовода»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4931" y="2122787"/>
            <a:ext cx="8250988" cy="4405191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algn="just" defTabSz="475874">
              <a:tabLst>
                <a:tab pos="317249" algn="l"/>
              </a:tabLst>
            </a:pPr>
            <a:r>
              <a:rPr lang="ru-RU" sz="2500" b="1" dirty="0" smtClean="0"/>
              <a:t>Цель</a:t>
            </a:r>
            <a:r>
              <a:rPr lang="ru-RU" sz="2500" dirty="0" smtClean="0"/>
              <a:t> проведения лагеря – создание условий для повышения уровня компетентности обучающихся в области экскурсионной деятельности и активизации экскурсионной работы в музеях образовательных  организаций.</a:t>
            </a:r>
          </a:p>
          <a:p>
            <a:pPr algn="just" defTabSz="475874">
              <a:tabLst>
                <a:tab pos="317249" algn="l"/>
              </a:tabLst>
            </a:pPr>
            <a:r>
              <a:rPr lang="ru-RU" sz="2500" b="1" dirty="0" smtClean="0"/>
              <a:t>	Участники лагеря </a:t>
            </a:r>
            <a:r>
              <a:rPr lang="ru-RU" sz="2500" dirty="0" smtClean="0"/>
              <a:t>– обучающиеся образовательных организаций Ярославской области и других регионов РФ (не более 5 человек от ОО).</a:t>
            </a:r>
          </a:p>
          <a:p>
            <a:pPr algn="just" defTabSz="475874">
              <a:tabLst>
                <a:tab pos="317249" algn="l"/>
              </a:tabLst>
            </a:pPr>
            <a:r>
              <a:rPr lang="ru-RU" sz="2500" dirty="0" smtClean="0"/>
              <a:t>Общее количество участников лагеря – 50 человек</a:t>
            </a:r>
          </a:p>
          <a:p>
            <a:pPr algn="just" defTabSz="475874">
              <a:tabLst>
                <a:tab pos="317249" algn="l"/>
              </a:tabLst>
            </a:pPr>
            <a:r>
              <a:rPr lang="ru-RU" sz="2500" dirty="0" smtClean="0"/>
              <a:t>	</a:t>
            </a:r>
            <a:r>
              <a:rPr lang="ru-RU" sz="2500" b="1" dirty="0" smtClean="0"/>
              <a:t>Возраст участников </a:t>
            </a:r>
            <a:r>
              <a:rPr lang="ru-RU" sz="2500" dirty="0" smtClean="0"/>
              <a:t>– 13 – 16 лет.</a:t>
            </a:r>
          </a:p>
          <a:p>
            <a:pPr algn="just" defTabSz="475874">
              <a:tabLst>
                <a:tab pos="317249" algn="l"/>
              </a:tabLst>
            </a:pPr>
            <a:r>
              <a:rPr lang="ru-RU" sz="2500" dirty="0" smtClean="0"/>
              <a:t>	</a:t>
            </a:r>
            <a:r>
              <a:rPr lang="ru-RU" sz="2500" b="1" dirty="0" smtClean="0"/>
              <a:t>Сроки проведения лагеря </a:t>
            </a:r>
            <a:r>
              <a:rPr lang="ru-RU" sz="2500" dirty="0" smtClean="0"/>
              <a:t>– апрель 2019 г.</a:t>
            </a:r>
            <a:endParaRPr lang="ru-RU" sz="25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0208" y="228779"/>
            <a:ext cx="8743584" cy="107820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Arial" charset="0"/>
                <a:cs typeface="Arial" charset="0"/>
              </a:rPr>
              <a:t>Межрегиональный профильный лагерь 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latin typeface="Arial" charset="0"/>
                <a:cs typeface="Arial" charset="0"/>
              </a:rPr>
              <a:t>«Школа юного экскурсовода»</a:t>
            </a:r>
            <a:endParaRPr lang="ru-RU" sz="3200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744364"/>
            <a:ext cx="8229600" cy="4558304"/>
          </a:xfrm>
        </p:spPr>
        <p:txBody>
          <a:bodyPr>
            <a:normAutofit fontScale="85000" lnSpcReduction="20000"/>
          </a:bodyPr>
          <a:lstStyle/>
          <a:p>
            <a:pPr algn="just" defTabSz="468917"/>
            <a:r>
              <a:rPr lang="ru-RU" dirty="0" smtClean="0"/>
              <a:t>В рамках работы лагеря реализуется ДООП   </a:t>
            </a:r>
            <a:r>
              <a:rPr lang="ru-RU" b="1" dirty="0" smtClean="0"/>
              <a:t>«Школа юного экскурсовода». </a:t>
            </a:r>
          </a:p>
          <a:p>
            <a:pPr algn="just" defTabSz="468917"/>
            <a:endParaRPr lang="ru-RU" b="1" dirty="0" smtClean="0"/>
          </a:p>
          <a:p>
            <a:pPr algn="just" defTabSz="468917"/>
            <a:r>
              <a:rPr lang="ru-RU" b="1" dirty="0" smtClean="0"/>
              <a:t>В программе </a:t>
            </a:r>
            <a:r>
              <a:rPr lang="ru-RU" dirty="0" smtClean="0"/>
              <a:t>работы лагеря</a:t>
            </a:r>
            <a:r>
              <a:rPr lang="ru-RU" b="1" dirty="0" smtClean="0"/>
              <a:t>: </a:t>
            </a:r>
          </a:p>
          <a:p>
            <a:pPr algn="just" defTabSz="468917">
              <a:buFontTx/>
              <a:buChar char="-"/>
            </a:pPr>
            <a:r>
              <a:rPr lang="ru-RU" dirty="0" smtClean="0"/>
              <a:t>занятия по теории и практике музейной и экскурсионной деятельности, краеведению, топонимике, культуре речи;</a:t>
            </a:r>
          </a:p>
          <a:p>
            <a:pPr algn="just" defTabSz="468917">
              <a:buFontTx/>
              <a:buChar char="-"/>
            </a:pPr>
            <a:r>
              <a:rPr lang="ru-RU" dirty="0" smtClean="0"/>
              <a:t>экскурсии в музеи г. Ярославля, музеи образовательных организаций;</a:t>
            </a:r>
          </a:p>
          <a:p>
            <a:pPr algn="just" defTabSz="468917">
              <a:buFontTx/>
              <a:buChar char="-"/>
            </a:pPr>
            <a:r>
              <a:rPr lang="ru-RU" dirty="0" err="1" smtClean="0"/>
              <a:t>досуговые</a:t>
            </a:r>
            <a:r>
              <a:rPr lang="ru-RU" dirty="0" smtClean="0"/>
              <a:t> и спортивные мероприятия, краеведческие, творческие конкурсы;</a:t>
            </a:r>
          </a:p>
          <a:p>
            <a:pPr algn="just" defTabSz="468917">
              <a:buFontTx/>
              <a:buChar char="-"/>
            </a:pPr>
            <a:r>
              <a:rPr lang="ru-RU" dirty="0" smtClean="0"/>
              <a:t> итоговая зачетная работа по программе.</a:t>
            </a:r>
          </a:p>
          <a:p>
            <a:pPr defTabSz="468917">
              <a:buFontTx/>
              <a:buChar char="-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0208" y="228779"/>
            <a:ext cx="8743584" cy="107820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Arial" charset="0"/>
                <a:cs typeface="Arial" charset="0"/>
              </a:rPr>
              <a:t>Межрегиональный профильный лагерь 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latin typeface="Arial" charset="0"/>
                <a:cs typeface="Arial" charset="0"/>
              </a:rPr>
              <a:t>«Школа юного экскурсовода»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5401" y="1665613"/>
            <a:ext cx="6896348" cy="487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0208" y="228779"/>
            <a:ext cx="8743584" cy="107820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Arial" charset="0"/>
                <a:cs typeface="Arial" charset="0"/>
              </a:rPr>
              <a:t>Межрегиональный профильный лагерь 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latin typeface="Arial" charset="0"/>
                <a:cs typeface="Arial" charset="0"/>
              </a:rPr>
              <a:t>«Школа юного экскурсовода»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357" y="1730923"/>
            <a:ext cx="4125494" cy="328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9873" y="3167757"/>
            <a:ext cx="4023184" cy="32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Областная геологическая олимпиада</a:t>
            </a:r>
            <a:endParaRPr lang="ru-RU" sz="3600" b="1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5181600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7000" dirty="0" smtClean="0"/>
              <a:t>	</a:t>
            </a:r>
            <a:r>
              <a:rPr lang="ru-RU" sz="7400" b="1" dirty="0" smtClean="0"/>
              <a:t>Сроки проведения: </a:t>
            </a:r>
            <a:r>
              <a:rPr lang="ru-RU" sz="7400" dirty="0" smtClean="0"/>
              <a:t> октябрь 2019 года</a:t>
            </a:r>
          </a:p>
          <a:p>
            <a:pPr>
              <a:buNone/>
            </a:pPr>
            <a:r>
              <a:rPr lang="ru-RU" sz="7400" b="1" dirty="0" smtClean="0"/>
              <a:t>		Цель</a:t>
            </a:r>
            <a:r>
              <a:rPr lang="ru-RU" sz="7400" dirty="0" smtClean="0"/>
              <a:t>: развитие детско-юношеского геологического движения на территории Ярославской области.</a:t>
            </a:r>
          </a:p>
          <a:p>
            <a:pPr algn="ctr">
              <a:buNone/>
            </a:pPr>
            <a:r>
              <a:rPr lang="ru-RU" sz="7400" dirty="0" smtClean="0"/>
              <a:t> 	</a:t>
            </a:r>
            <a:r>
              <a:rPr lang="ru-RU" sz="7400" b="1" dirty="0" smtClean="0"/>
              <a:t>Задачи: </a:t>
            </a:r>
            <a:endParaRPr lang="ru-RU" sz="7400" dirty="0" smtClean="0"/>
          </a:p>
          <a:p>
            <a:pPr>
              <a:buNone/>
            </a:pPr>
            <a:r>
              <a:rPr lang="ru-RU" sz="7400" b="1" dirty="0" smtClean="0"/>
              <a:t>	- </a:t>
            </a:r>
            <a:r>
              <a:rPr lang="ru-RU" sz="7400" dirty="0" smtClean="0"/>
              <a:t>повысить интерес обучающихся к изучению геологических наук, природных ресурсов Ярославской области;</a:t>
            </a:r>
          </a:p>
          <a:p>
            <a:pPr>
              <a:buNone/>
            </a:pPr>
            <a:r>
              <a:rPr lang="ru-RU" sz="7400" dirty="0" smtClean="0"/>
              <a:t>	- создать условия для профессиональной ориентации обучающихся средствами геологии;</a:t>
            </a:r>
          </a:p>
          <a:p>
            <a:pPr>
              <a:buNone/>
            </a:pPr>
            <a:r>
              <a:rPr lang="ru-RU" sz="7400" dirty="0" smtClean="0"/>
              <a:t>	- выявить одарённых обучающихся, занимающихся учебно-исследовательской деятельностью в области геологии.</a:t>
            </a:r>
            <a:endParaRPr lang="ru-RU" sz="7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0208" y="228779"/>
            <a:ext cx="8743584" cy="107820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Arial" charset="0"/>
                <a:cs typeface="Arial" charset="0"/>
              </a:rPr>
              <a:t>Межрегиональный профильный лагерь 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latin typeface="Arial" charset="0"/>
                <a:cs typeface="Arial" charset="0"/>
              </a:rPr>
              <a:t>«Школа юного экскурсовода»</a:t>
            </a:r>
            <a:endParaRPr lang="ru-RU" sz="3200" dirty="0"/>
          </a:p>
        </p:txBody>
      </p:sp>
      <p:pic>
        <p:nvPicPr>
          <p:cNvPr id="3074" name="Picture 2" descr="E:\лагерь 2017_Школа юного экскурсовода\IMG_5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633" y="2775893"/>
            <a:ext cx="4371792" cy="3477593"/>
          </a:xfrm>
          <a:prstGeom prst="rect">
            <a:avLst/>
          </a:prstGeom>
          <a:noFill/>
        </p:spPr>
      </p:pic>
      <p:pic>
        <p:nvPicPr>
          <p:cNvPr id="3075" name="Picture 3" descr="E:\лагерь 2017_Школа юного экскурсовода\IMG_59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5150" y="1600302"/>
            <a:ext cx="4269411" cy="3396153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782" y="294090"/>
            <a:ext cx="8497286" cy="1078207"/>
          </a:xfrm>
        </p:spPr>
        <p:txBody>
          <a:bodyPr>
            <a:noAutofit/>
          </a:bodyPr>
          <a:lstStyle/>
          <a:p>
            <a:r>
              <a:rPr lang="en-US" sz="2500" b="1" dirty="0" smtClean="0">
                <a:latin typeface="Arial" charset="0"/>
                <a:cs typeface="Arial" charset="0"/>
              </a:rPr>
              <a:t>VI </a:t>
            </a:r>
            <a:r>
              <a:rPr lang="ru-RU" sz="2500" b="1" dirty="0" smtClean="0">
                <a:latin typeface="Arial" charset="0"/>
                <a:cs typeface="Arial" charset="0"/>
              </a:rPr>
              <a:t>Региональный этап Чемпионата «Молодые профессионалы» (</a:t>
            </a:r>
            <a:r>
              <a:rPr lang="ru-RU" sz="2500" b="1" dirty="0" err="1" smtClean="0">
                <a:latin typeface="Arial" charset="0"/>
                <a:cs typeface="Arial" charset="0"/>
              </a:rPr>
              <a:t>WorldSkills</a:t>
            </a:r>
            <a:r>
              <a:rPr lang="ru-RU" sz="2500" b="1" dirty="0" smtClean="0">
                <a:latin typeface="Arial" charset="0"/>
                <a:cs typeface="Arial" charset="0"/>
              </a:rPr>
              <a:t>)</a:t>
            </a:r>
            <a:r>
              <a:rPr lang="ru-RU" sz="2500" dirty="0" smtClean="0"/>
              <a:t> </a:t>
            </a:r>
            <a:r>
              <a:rPr lang="ru-RU" sz="2500" b="1" dirty="0" smtClean="0">
                <a:latin typeface="Arial" charset="0"/>
                <a:cs typeface="Arial" charset="0"/>
              </a:rPr>
              <a:t>ЯО (юниоры)</a:t>
            </a:r>
            <a:r>
              <a:rPr lang="ru-RU" sz="3200" b="1" dirty="0" smtClean="0">
                <a:latin typeface="Arial" charset="0"/>
                <a:cs typeface="Arial" charset="0"/>
              </a:rPr>
              <a:t/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2500" b="1" dirty="0" smtClean="0">
                <a:latin typeface="Arial" charset="0"/>
                <a:cs typeface="Arial" charset="0"/>
              </a:rPr>
              <a:t>компетенция «Организация экскурсионных услуг»</a:t>
            </a:r>
            <a:endParaRPr lang="ru-RU" sz="2500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744364"/>
            <a:ext cx="8229600" cy="4381799"/>
          </a:xfrm>
        </p:spPr>
        <p:txBody>
          <a:bodyPr>
            <a:normAutofit/>
          </a:bodyPr>
          <a:lstStyle/>
          <a:p>
            <a:pPr algn="just" defTabSz="233763"/>
            <a:r>
              <a:rPr lang="ru-RU" sz="2500" b="1" dirty="0" smtClean="0"/>
              <a:t>Срок проведения </a:t>
            </a:r>
            <a:r>
              <a:rPr lang="ru-RU" sz="2500" dirty="0" smtClean="0"/>
              <a:t>– осень 2019 г.</a:t>
            </a:r>
          </a:p>
          <a:p>
            <a:pPr algn="just" defTabSz="233763"/>
            <a:r>
              <a:rPr lang="ru-RU" sz="2500" b="1" dirty="0" smtClean="0"/>
              <a:t>	Участники Чемпионата </a:t>
            </a:r>
            <a:r>
              <a:rPr lang="ru-RU" sz="2500" dirty="0" smtClean="0"/>
              <a:t>– активисты музеев образовательных организаций, юные экскурсоводы, юные краеведы.</a:t>
            </a:r>
          </a:p>
          <a:p>
            <a:pPr algn="just" defTabSz="233763"/>
            <a:r>
              <a:rPr lang="ru-RU" sz="2500" b="1" dirty="0" smtClean="0"/>
              <a:t>	Возраст участников</a:t>
            </a:r>
            <a:r>
              <a:rPr lang="ru-RU" sz="2500" dirty="0" smtClean="0"/>
              <a:t> – 14-16 лет.</a:t>
            </a:r>
          </a:p>
          <a:p>
            <a:pPr algn="just" defTabSz="233763"/>
            <a:r>
              <a:rPr lang="ru-RU" sz="2500" dirty="0" smtClean="0"/>
              <a:t>	</a:t>
            </a:r>
            <a:r>
              <a:rPr lang="ru-RU" sz="2500" b="1" dirty="0" smtClean="0"/>
              <a:t>Количество участников</a:t>
            </a:r>
            <a:r>
              <a:rPr lang="ru-RU" sz="2500" dirty="0" smtClean="0"/>
              <a:t> от одной ОО – не более 2 человек.</a:t>
            </a:r>
          </a:p>
          <a:p>
            <a:pPr algn="just" defTabSz="233763">
              <a:buNone/>
            </a:pPr>
            <a:r>
              <a:rPr lang="ru-RU" sz="2500" dirty="0" smtClean="0"/>
              <a:t>	С документами </a:t>
            </a:r>
            <a:r>
              <a:rPr lang="en-US" sz="2500" dirty="0" smtClean="0"/>
              <a:t>VI</a:t>
            </a:r>
            <a:r>
              <a:rPr lang="ru-RU" sz="2500" dirty="0" smtClean="0"/>
              <a:t> Регионального Чемпионата можно познакомиться на сайте ГОУ ДО ЯО </a:t>
            </a:r>
            <a:r>
              <a:rPr lang="ru-RU" sz="2500" dirty="0" err="1" smtClean="0"/>
              <a:t>ЦДЮТурЭк</a:t>
            </a:r>
            <a:endParaRPr lang="ru-RU" sz="2500" dirty="0" smtClean="0"/>
          </a:p>
          <a:p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782" y="294090"/>
            <a:ext cx="8497286" cy="1078207"/>
          </a:xfrm>
        </p:spPr>
        <p:txBody>
          <a:bodyPr>
            <a:noAutofit/>
          </a:bodyPr>
          <a:lstStyle/>
          <a:p>
            <a:r>
              <a:rPr lang="en-US" sz="2500" b="1" dirty="0" smtClean="0">
                <a:latin typeface="Arial" charset="0"/>
                <a:cs typeface="Arial" charset="0"/>
              </a:rPr>
              <a:t>VI </a:t>
            </a:r>
            <a:r>
              <a:rPr lang="ru-RU" sz="2500" b="1" dirty="0" smtClean="0">
                <a:latin typeface="Arial" charset="0"/>
                <a:cs typeface="Arial" charset="0"/>
              </a:rPr>
              <a:t>Региональный этап Чемпионата «Молодые профессионалы» (</a:t>
            </a:r>
            <a:r>
              <a:rPr lang="ru-RU" sz="2500" b="1" dirty="0" err="1" smtClean="0">
                <a:latin typeface="Arial" charset="0"/>
                <a:cs typeface="Arial" charset="0"/>
              </a:rPr>
              <a:t>WorldSkills</a:t>
            </a:r>
            <a:r>
              <a:rPr lang="ru-RU" sz="2500" b="1" dirty="0" smtClean="0">
                <a:latin typeface="Arial" charset="0"/>
                <a:cs typeface="Arial" charset="0"/>
              </a:rPr>
              <a:t>)</a:t>
            </a:r>
            <a:r>
              <a:rPr lang="ru-RU" sz="2500" dirty="0" smtClean="0"/>
              <a:t> </a:t>
            </a:r>
            <a:r>
              <a:rPr lang="ru-RU" sz="2500" b="1" dirty="0" smtClean="0">
                <a:latin typeface="Arial" charset="0"/>
                <a:cs typeface="Arial" charset="0"/>
              </a:rPr>
              <a:t>ЯО (юниоры)</a:t>
            </a:r>
            <a:r>
              <a:rPr lang="ru-RU" sz="3200" b="1" dirty="0" smtClean="0">
                <a:latin typeface="Arial" charset="0"/>
                <a:cs typeface="Arial" charset="0"/>
              </a:rPr>
              <a:t/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2500" b="1" dirty="0" smtClean="0">
                <a:latin typeface="Arial" charset="0"/>
                <a:cs typeface="Arial" charset="0"/>
              </a:rPr>
              <a:t>компетенция «Организация экскурсионных услуг»</a:t>
            </a:r>
            <a:endParaRPr lang="ru-RU" sz="25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209" y="1534991"/>
            <a:ext cx="4002345" cy="2577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F:\3_ВЫСТУПЛЕНИЯ НА ВЕБИНАРАХ СЕМИНАРАХ_ПУБЛИКАЦИИ\2019 г\21.01.2019_Вебинар__ Массовые мероприятия\OiM4_lsihe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5149" y="1534991"/>
            <a:ext cx="3917728" cy="2603744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6891" y="4147416"/>
            <a:ext cx="4125494" cy="261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6506" y="228779"/>
            <a:ext cx="8229600" cy="107820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 charset="0"/>
                <a:cs typeface="Arial" charset="0"/>
              </a:rPr>
              <a:t>XIV </a:t>
            </a:r>
            <a:r>
              <a:rPr lang="ru-RU" sz="3200" b="1" dirty="0" smtClean="0">
                <a:latin typeface="Arial" charset="0"/>
                <a:cs typeface="Arial" charset="0"/>
              </a:rPr>
              <a:t>областной фестиваль волонтерских отрядов  «Дорогою добра»</a:t>
            </a:r>
            <a:endParaRPr lang="ru-RU" sz="3200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744364"/>
            <a:ext cx="8229600" cy="4381799"/>
          </a:xfrm>
        </p:spPr>
        <p:txBody>
          <a:bodyPr>
            <a:noAutofit/>
          </a:bodyPr>
          <a:lstStyle/>
          <a:p>
            <a:pPr algn="just">
              <a:buNone/>
              <a:tabLst>
                <a:tab pos="233763" algn="l"/>
              </a:tabLst>
            </a:pPr>
            <a:r>
              <a:rPr lang="ru-RU" sz="2500" b="1" dirty="0" smtClean="0"/>
              <a:t>Цель:</a:t>
            </a:r>
            <a:r>
              <a:rPr lang="ru-RU" sz="2500" dirty="0" smtClean="0"/>
              <a:t> поддержка инновационных форм организации добровольческой (волонтерской) деятельности среди детей и молодежи.</a:t>
            </a:r>
          </a:p>
          <a:p>
            <a:pPr algn="just">
              <a:buNone/>
              <a:tabLst>
                <a:tab pos="233763" algn="l"/>
              </a:tabLst>
            </a:pPr>
            <a:r>
              <a:rPr lang="ru-RU" sz="2500" b="1" dirty="0" smtClean="0"/>
              <a:t>	Сроки проведения</a:t>
            </a:r>
            <a:r>
              <a:rPr lang="ru-RU" sz="2500" dirty="0" smtClean="0"/>
              <a:t>:  апрель 2019 г. 	</a:t>
            </a:r>
          </a:p>
          <a:p>
            <a:pPr algn="just">
              <a:buNone/>
              <a:tabLst>
                <a:tab pos="233763" algn="l"/>
              </a:tabLst>
            </a:pPr>
            <a:r>
              <a:rPr lang="ru-RU" sz="2500" dirty="0" smtClean="0"/>
              <a:t>В рамках Фестиваля </a:t>
            </a:r>
            <a:r>
              <a:rPr lang="ru-RU" sz="2500" b="1" dirty="0" smtClean="0"/>
              <a:t>проводится</a:t>
            </a:r>
            <a:r>
              <a:rPr lang="ru-RU" sz="2500" dirty="0" smtClean="0"/>
              <a:t> конкурс «Юный доброволец».</a:t>
            </a:r>
          </a:p>
          <a:p>
            <a:pPr algn="just">
              <a:buNone/>
              <a:tabLst>
                <a:tab pos="233763" algn="l"/>
              </a:tabLst>
            </a:pPr>
            <a:r>
              <a:rPr lang="ru-RU" sz="2500" dirty="0" smtClean="0"/>
              <a:t>	</a:t>
            </a:r>
            <a:r>
              <a:rPr lang="ru-RU" sz="2500" b="1" dirty="0" smtClean="0"/>
              <a:t>Возраст участников </a:t>
            </a:r>
            <a:r>
              <a:rPr lang="ru-RU" sz="2500" dirty="0" smtClean="0"/>
              <a:t>– 10 - 17 лет.</a:t>
            </a:r>
            <a:endParaRPr lang="ru-RU" sz="25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8081" y="228779"/>
            <a:ext cx="8229600" cy="107820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Arial" charset="0"/>
                <a:cs typeface="Arial" charset="0"/>
              </a:rPr>
              <a:t>Областной фестиваль образовательных практик</a:t>
            </a:r>
            <a:endParaRPr lang="ru-RU" sz="3200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208" y="1730923"/>
            <a:ext cx="4848995" cy="359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7277" y="3037136"/>
            <a:ext cx="4618090" cy="326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8081" y="228779"/>
            <a:ext cx="8229600" cy="107820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Arial" charset="0"/>
                <a:cs typeface="Arial" charset="0"/>
              </a:rPr>
              <a:t>Областной лагерь подготовки волонтеров образовательных организаций Ярославской области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0250" y="1873952"/>
            <a:ext cx="7758392" cy="3158696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algn="just">
              <a:tabLst>
                <a:tab pos="233763" algn="l"/>
              </a:tabLst>
            </a:pPr>
            <a:r>
              <a:rPr lang="ru-RU" sz="2500" b="1" dirty="0" smtClean="0"/>
              <a:t>Цель:</a:t>
            </a:r>
            <a:r>
              <a:rPr lang="ru-RU" sz="2500" dirty="0" smtClean="0"/>
              <a:t> создание условий для развития у обучающихся образовательных организаций ЯО мотивации к осуществлению социально-полезной добровольческой деятельности.</a:t>
            </a:r>
          </a:p>
          <a:p>
            <a:pPr algn="just">
              <a:tabLst>
                <a:tab pos="233763" algn="l"/>
              </a:tabLst>
            </a:pPr>
            <a:r>
              <a:rPr lang="ru-RU" sz="2500" b="1" dirty="0" smtClean="0"/>
              <a:t>	Сроки проведения</a:t>
            </a:r>
            <a:r>
              <a:rPr lang="ru-RU" sz="2500" dirty="0" smtClean="0"/>
              <a:t>:  осень 2019 г. 	</a:t>
            </a:r>
          </a:p>
          <a:p>
            <a:pPr algn="just">
              <a:tabLst>
                <a:tab pos="233763" algn="l"/>
              </a:tabLst>
            </a:pPr>
            <a:endParaRPr lang="ru-RU" sz="2500" dirty="0" smtClean="0"/>
          </a:p>
          <a:p>
            <a:pPr algn="just">
              <a:tabLst>
                <a:tab pos="233763" algn="l"/>
              </a:tabLst>
            </a:pPr>
            <a:r>
              <a:rPr lang="ru-RU" sz="2500" dirty="0" smtClean="0"/>
              <a:t>	</a:t>
            </a:r>
            <a:r>
              <a:rPr lang="ru-RU" sz="2500" b="1" dirty="0" smtClean="0"/>
              <a:t>Участники </a:t>
            </a:r>
            <a:r>
              <a:rPr lang="ru-RU" sz="2500" dirty="0" smtClean="0"/>
              <a:t>– волонтерские отряды образовательных организаций Ярославской области</a:t>
            </a:r>
            <a:endParaRPr lang="ru-RU" sz="25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8081" y="228779"/>
            <a:ext cx="8229600" cy="143683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Arial" charset="0"/>
                <a:cs typeface="Arial" charset="0"/>
              </a:rPr>
              <a:t>Областной лагерь подготовки волонтеров образовательных организаций Ярославской области</a:t>
            </a:r>
            <a:endParaRPr lang="ru-RU" sz="3200" dirty="0"/>
          </a:p>
        </p:txBody>
      </p:sp>
      <p:pic>
        <p:nvPicPr>
          <p:cNvPr id="1026" name="Picture 2" descr="https://pp.userapi.com/c830408/v830408353/1d73f8/_Ureq0RaOy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357" y="2449340"/>
            <a:ext cx="4376346" cy="3432456"/>
          </a:xfrm>
          <a:prstGeom prst="rect">
            <a:avLst/>
          </a:prstGeom>
          <a:noFill/>
        </p:spPr>
      </p:pic>
      <p:pic>
        <p:nvPicPr>
          <p:cNvPr id="1028" name="Picture 4" descr="https://pp.userapi.com/c848620/v848620893/b780a/wvh1wyBSE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9320" y="1730923"/>
            <a:ext cx="3278843" cy="4637055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3400" y="2286000"/>
            <a:ext cx="8229600" cy="4381799"/>
          </a:xfrm>
        </p:spPr>
        <p:txBody>
          <a:bodyPr>
            <a:normAutofit fontScale="70000" lnSpcReduction="20000"/>
          </a:bodyPr>
          <a:lstStyle/>
          <a:p>
            <a:pPr algn="just" defTabSz="468917">
              <a:buNone/>
            </a:pPr>
            <a:r>
              <a:rPr lang="ru-RU" sz="3500" b="1" dirty="0" smtClean="0"/>
              <a:t>Дополнительная информация:</a:t>
            </a:r>
          </a:p>
          <a:p>
            <a:pPr algn="just" defTabSz="468917"/>
            <a:endParaRPr lang="ru-RU" sz="3500" b="1" dirty="0" smtClean="0"/>
          </a:p>
          <a:p>
            <a:pPr algn="just" defTabSz="468917"/>
            <a:r>
              <a:rPr lang="ru-RU" b="1" dirty="0" smtClean="0"/>
              <a:t>Березина Татьяна Альбертовна</a:t>
            </a:r>
            <a:r>
              <a:rPr lang="ru-RU" dirty="0" smtClean="0"/>
              <a:t>, руководитель структурного подразделения ГОУ ДО ЯО </a:t>
            </a:r>
            <a:r>
              <a:rPr lang="ru-RU" dirty="0" err="1" smtClean="0"/>
              <a:t>ЦДЮТурЭк</a:t>
            </a:r>
            <a:r>
              <a:rPr lang="ru-RU" dirty="0" smtClean="0"/>
              <a:t>, 89201088361</a:t>
            </a:r>
          </a:p>
          <a:p>
            <a:pPr algn="just" defTabSz="468917"/>
            <a:r>
              <a:rPr lang="ru-RU" b="1" dirty="0" smtClean="0"/>
              <a:t>Ерофеева Жанна Германовна,</a:t>
            </a:r>
            <a:r>
              <a:rPr lang="ru-RU" dirty="0" smtClean="0"/>
              <a:t> методист ГОУ ДО ЯО </a:t>
            </a:r>
            <a:r>
              <a:rPr lang="ru-RU" dirty="0" err="1" smtClean="0"/>
              <a:t>ЦДЮТурЭк</a:t>
            </a:r>
            <a:r>
              <a:rPr lang="ru-RU" dirty="0" smtClean="0"/>
              <a:t>, 89201370805</a:t>
            </a:r>
          </a:p>
          <a:p>
            <a:pPr algn="just" defTabSz="468917"/>
            <a:r>
              <a:rPr lang="ru-RU" b="1" dirty="0" err="1" smtClean="0"/>
              <a:t>Копрова</a:t>
            </a:r>
            <a:r>
              <a:rPr lang="ru-RU" b="1" dirty="0" smtClean="0"/>
              <a:t> Наталия Евгеньевна</a:t>
            </a:r>
            <a:r>
              <a:rPr lang="ru-RU" dirty="0" smtClean="0"/>
              <a:t>, педагог-организатор ГОУ ДО ЯО </a:t>
            </a:r>
            <a:r>
              <a:rPr lang="ru-RU" dirty="0" err="1" smtClean="0"/>
              <a:t>ЦДЮТурЭк</a:t>
            </a:r>
            <a:r>
              <a:rPr lang="ru-RU" dirty="0" smtClean="0"/>
              <a:t>, 89201088360</a:t>
            </a:r>
          </a:p>
          <a:p>
            <a:pPr algn="just" defTabSz="468917"/>
            <a:endParaRPr lang="ru-RU" dirty="0" smtClean="0"/>
          </a:p>
          <a:p>
            <a:pPr algn="just" defTabSz="468917">
              <a:buNone/>
            </a:pPr>
            <a:r>
              <a:rPr lang="ru-RU" dirty="0" smtClean="0"/>
              <a:t>Телефон:  8 (4852) 24-30-89, 24-07-69 (</a:t>
            </a:r>
            <a:r>
              <a:rPr lang="ru-RU" dirty="0" err="1" smtClean="0"/>
              <a:t>доб</a:t>
            </a:r>
            <a:r>
              <a:rPr lang="ru-RU" dirty="0" smtClean="0"/>
              <a:t>. 109)</a:t>
            </a:r>
          </a:p>
          <a:p>
            <a:pPr algn="just" defTabSz="468917">
              <a:buNone/>
            </a:pPr>
            <a:r>
              <a:rPr lang="en-US" dirty="0" smtClean="0">
                <a:cs typeface="Arial" charset="0"/>
              </a:rPr>
              <a:t>E-mail</a:t>
            </a:r>
            <a:r>
              <a:rPr lang="ru-RU" dirty="0" smtClean="0">
                <a:cs typeface="Arial" charset="0"/>
              </a:rPr>
              <a:t>: </a:t>
            </a:r>
            <a:r>
              <a:rPr lang="en-US" dirty="0" smtClean="0">
                <a:cs typeface="Arial" charset="0"/>
                <a:hlinkClick r:id="rId2"/>
              </a:rPr>
              <a:t>untur@edu.yar.ru</a:t>
            </a:r>
            <a:endParaRPr lang="ru-RU" dirty="0" smtClean="0">
              <a:cs typeface="Arial" charset="0"/>
            </a:endParaRPr>
          </a:p>
          <a:p>
            <a:pPr algn="just" defTabSz="468917">
              <a:buNone/>
            </a:pPr>
            <a:r>
              <a:rPr lang="ru-RU" dirty="0" smtClean="0">
                <a:cs typeface="Arial" charset="0"/>
              </a:rPr>
              <a:t>Сайт: </a:t>
            </a:r>
            <a:r>
              <a:rPr lang="en-US" dirty="0" smtClean="0">
                <a:cs typeface="Arial" charset="0"/>
              </a:rPr>
              <a:t>http://turist.edu.yar.ru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 txBox="1">
            <a:spLocks/>
          </p:cNvSpPr>
          <p:nvPr/>
        </p:nvSpPr>
        <p:spPr>
          <a:xfrm>
            <a:off x="381000" y="9906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Благодарю за внимание!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7800" y="2286000"/>
            <a:ext cx="7315199" cy="21008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Массовые мероприятия туристской и патриотической направленности </a:t>
            </a:r>
            <a:b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обучающимися </a:t>
            </a:r>
          </a:p>
          <a:p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2019 год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28600"/>
            <a:ext cx="205740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7"/>
          <p:cNvSpPr>
            <a:spLocks noGrp="1"/>
          </p:cNvSpPr>
          <p:nvPr>
            <p:ph type="ctrTitle"/>
          </p:nvPr>
        </p:nvSpPr>
        <p:spPr>
          <a:xfrm>
            <a:off x="1219200" y="5105400"/>
            <a:ext cx="7620000" cy="1012825"/>
          </a:xfrm>
        </p:spPr>
        <p:txBody>
          <a:bodyPr>
            <a:noAutofit/>
          </a:bodyPr>
          <a:lstStyle/>
          <a:p>
            <a:pPr algn="r"/>
            <a:r>
              <a:rPr lang="ru-RU" sz="2800" i="1" dirty="0" smtClean="0"/>
              <a:t>О.И.Вишневский, </a:t>
            </a:r>
            <a:r>
              <a:rPr lang="ru-RU" sz="2800" i="1" dirty="0" smtClean="0"/>
              <a:t/>
            </a:r>
            <a:br>
              <a:rPr lang="ru-RU" sz="2800" i="1" dirty="0" smtClean="0"/>
            </a:br>
            <a:r>
              <a:rPr lang="ru-RU" sz="2800" i="1" dirty="0" smtClean="0"/>
              <a:t>педагог-организатор  туристского отдела</a:t>
            </a:r>
            <a:br>
              <a:rPr lang="ru-RU" sz="2800" i="1" dirty="0" smtClean="0"/>
            </a:br>
            <a:r>
              <a:rPr lang="ru-RU" sz="2800" i="1" dirty="0" smtClean="0"/>
              <a:t>ГОУ </a:t>
            </a:r>
            <a:r>
              <a:rPr lang="ru-RU" sz="2800" i="1" dirty="0" smtClean="0"/>
              <a:t>ДО ЯО ЦДЮТурЭк</a:t>
            </a:r>
            <a:endParaRPr lang="ru-RU" sz="2800" i="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41833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5888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6506" y="228779"/>
            <a:ext cx="8229600" cy="241649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Областная патриотическая акция</a:t>
            </a:r>
            <a:br>
              <a:rPr lang="ru-RU" sz="3600" b="1" dirty="0" smtClean="0"/>
            </a:br>
            <a:r>
              <a:rPr lang="ru-RU" sz="3600" b="1" dirty="0" smtClean="0"/>
              <a:t>«Лыжный пробег «Русь – 2019»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3600" b="1" dirty="0" smtClean="0"/>
              <a:t>1 января-6 апреля</a:t>
            </a:r>
            <a:r>
              <a:rPr lang="ru-RU" sz="5400" dirty="0" smtClean="0"/>
              <a:t> </a:t>
            </a:r>
            <a:endParaRPr lang="ru-RU" dirty="0"/>
          </a:p>
        </p:txBody>
      </p:sp>
      <p:pic>
        <p:nvPicPr>
          <p:cNvPr id="4" name="Рисунок 5" descr="DSC_028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9572" y="2514651"/>
            <a:ext cx="5541708" cy="39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Участники олимпиады</a:t>
            </a:r>
            <a:endParaRPr lang="ru-RU" sz="3600" b="1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	</a:t>
            </a:r>
            <a:r>
              <a:rPr lang="ru-RU" sz="2400" b="1" dirty="0" smtClean="0"/>
              <a:t>Возраст участников:</a:t>
            </a:r>
            <a:r>
              <a:rPr lang="ru-RU" sz="2400" dirty="0" smtClean="0"/>
              <a:t> 10 - 16 лет </a:t>
            </a:r>
          </a:p>
          <a:p>
            <a:pPr>
              <a:buNone/>
            </a:pPr>
            <a:r>
              <a:rPr lang="ru-RU" sz="2400" dirty="0" smtClean="0"/>
              <a:t>	(учащиеся 5-9 классов) </a:t>
            </a:r>
          </a:p>
          <a:p>
            <a:r>
              <a:rPr lang="ru-RU" sz="2400" b="1" dirty="0" smtClean="0"/>
              <a:t>Старшая возрастная группа: </a:t>
            </a:r>
            <a:r>
              <a:rPr lang="ru-RU" sz="2400" dirty="0" smtClean="0"/>
              <a:t>15 – 16 лет</a:t>
            </a:r>
          </a:p>
          <a:p>
            <a:r>
              <a:rPr lang="ru-RU" sz="2400" b="1" dirty="0" smtClean="0"/>
              <a:t>Средняя возрастная группа: </a:t>
            </a:r>
            <a:r>
              <a:rPr lang="ru-RU" sz="2400" dirty="0" smtClean="0"/>
              <a:t>12 – 14 лет</a:t>
            </a:r>
          </a:p>
          <a:p>
            <a:r>
              <a:rPr lang="ru-RU" sz="2400" b="1" dirty="0" smtClean="0"/>
              <a:t>Младшая возрастная группа: </a:t>
            </a:r>
            <a:r>
              <a:rPr lang="ru-RU" sz="2400" dirty="0" smtClean="0"/>
              <a:t>10 -11 лет </a:t>
            </a:r>
          </a:p>
          <a:p>
            <a:endParaRPr lang="ru-RU" sz="2400" dirty="0"/>
          </a:p>
        </p:txBody>
      </p:sp>
      <p:pic>
        <p:nvPicPr>
          <p:cNvPr id="1026" name="Picture 2" descr="C:\Users\Пользователь\Desktop\Олимпиада\image001-1024x65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810000"/>
            <a:ext cx="3835518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8081" y="0"/>
            <a:ext cx="8229600" cy="187074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Областные соревнования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по </a:t>
            </a:r>
            <a:r>
              <a:rPr lang="ru-RU" sz="3600" b="1" dirty="0" smtClean="0"/>
              <a:t>спортивному туризму «Зима – 2019»</a:t>
            </a:r>
            <a:br>
              <a:rPr lang="ru-RU" sz="3600" b="1" dirty="0" smtClean="0"/>
            </a:br>
            <a:r>
              <a:rPr lang="ru-RU" sz="3600" b="1" dirty="0" smtClean="0"/>
              <a:t>1-3 марта</a:t>
            </a:r>
            <a:endParaRPr lang="ru-RU" sz="3600" b="1" dirty="0"/>
          </a:p>
        </p:txBody>
      </p:sp>
      <p:pic>
        <p:nvPicPr>
          <p:cNvPr id="6" name="Рисунок 6" descr="P146013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7997" y="1861544"/>
            <a:ext cx="5716390" cy="454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9163" y="228779"/>
            <a:ext cx="8229600" cy="215525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Областные соревнования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по </a:t>
            </a:r>
            <a:r>
              <a:rPr lang="ru-RU" sz="3600" b="1" dirty="0" smtClean="0"/>
              <a:t>спортивному ориентированию </a:t>
            </a:r>
            <a:br>
              <a:rPr lang="ru-RU" sz="3600" b="1" dirty="0" smtClean="0"/>
            </a:br>
            <a:r>
              <a:rPr lang="ru-RU" sz="3600" b="1" dirty="0" smtClean="0"/>
              <a:t>«Подснежник-2019»</a:t>
            </a:r>
            <a:br>
              <a:rPr lang="ru-RU" sz="3600" b="1" dirty="0" smtClean="0"/>
            </a:br>
            <a:r>
              <a:rPr lang="ru-RU" sz="3600" b="1" dirty="0" smtClean="0"/>
              <a:t>25-26 апреля</a:t>
            </a:r>
            <a:endParaRPr lang="ru-RU" sz="3600" b="1" dirty="0"/>
          </a:p>
        </p:txBody>
      </p:sp>
      <p:pic>
        <p:nvPicPr>
          <p:cNvPr id="6" name="Рисунок 7" descr="mCep8i1ev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444" y="2449340"/>
            <a:ext cx="5008063" cy="398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8081" y="228778"/>
            <a:ext cx="8229600" cy="2131987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73-й туристский слёт обучающихся образовательных организаций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Ярославской </a:t>
            </a:r>
            <a:r>
              <a:rPr lang="ru-RU" sz="3600" b="1" dirty="0" smtClean="0"/>
              <a:t>области</a:t>
            </a:r>
            <a:br>
              <a:rPr lang="ru-RU" sz="3600" b="1" dirty="0" smtClean="0"/>
            </a:br>
            <a:r>
              <a:rPr lang="ru-RU" sz="3600" b="1" dirty="0" smtClean="0"/>
              <a:t>14-20 июня</a:t>
            </a:r>
            <a:endParaRPr lang="ru-RU" sz="3600" b="1" dirty="0"/>
          </a:p>
        </p:txBody>
      </p:sp>
      <p:pic>
        <p:nvPicPr>
          <p:cNvPr id="8" name="Рисунок 10" descr="70_слет_2.jpg"/>
          <p:cNvPicPr>
            <a:picLocks noChangeAspect="1"/>
          </p:cNvPicPr>
          <p:nvPr/>
        </p:nvPicPr>
        <p:blipFill>
          <a:blip r:embed="rId3" cstate="print"/>
          <a:srcRect b="4938"/>
          <a:stretch>
            <a:fillRect/>
          </a:stretch>
        </p:blipFill>
        <p:spPr bwMode="auto">
          <a:xfrm>
            <a:off x="4756724" y="3102446"/>
            <a:ext cx="4161765" cy="289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5" descr="U4omOcVwkd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208" y="3037136"/>
            <a:ext cx="4248643" cy="300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102" y="294089"/>
            <a:ext cx="3571323" cy="284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0894" y="294089"/>
            <a:ext cx="3612373" cy="287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357" y="3298378"/>
            <a:ext cx="3858671" cy="306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5150" y="3363689"/>
            <a:ext cx="3737088" cy="297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506" y="294089"/>
            <a:ext cx="3817621" cy="303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D:\78 слёт\P14904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5461" y="294089"/>
            <a:ext cx="4009386" cy="300428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782" y="3542239"/>
            <a:ext cx="3716322" cy="295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7277" y="3559622"/>
            <a:ext cx="3694472" cy="293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9163" y="513286"/>
            <a:ext cx="8229600" cy="2001365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Областные соревнования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по </a:t>
            </a:r>
            <a:r>
              <a:rPr lang="ru-RU" sz="3600" b="1" dirty="0" smtClean="0"/>
              <a:t>спортивному туризму</a:t>
            </a:r>
            <a:br>
              <a:rPr lang="ru-RU" sz="3600" b="1" dirty="0" smtClean="0"/>
            </a:br>
            <a:r>
              <a:rPr lang="ru-RU" sz="3600" b="1" dirty="0" smtClean="0"/>
              <a:t>«Золотая осень-2019»</a:t>
            </a:r>
            <a:br>
              <a:rPr lang="ru-RU" sz="3600" b="1" dirty="0" smtClean="0"/>
            </a:br>
            <a:r>
              <a:rPr lang="ru-RU" sz="3600" b="1" dirty="0" smtClean="0"/>
              <a:t>20-22 сентября</a:t>
            </a:r>
            <a:endParaRPr lang="ru-RU" sz="3600" b="1" dirty="0"/>
          </a:p>
        </p:txBody>
      </p:sp>
      <p:pic>
        <p:nvPicPr>
          <p:cNvPr id="4" name="Рисунок 6" descr="WBm2u0rh2F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1437" y="3037136"/>
            <a:ext cx="4515465" cy="326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208" y="3037136"/>
            <a:ext cx="4125494" cy="328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9163" y="513285"/>
            <a:ext cx="8229600" cy="187074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Областной смотр-конкурс </a:t>
            </a:r>
            <a:br>
              <a:rPr lang="ru-RU" sz="3600" b="1" dirty="0" smtClean="0"/>
            </a:br>
            <a:r>
              <a:rPr lang="ru-RU" sz="3600" b="1" dirty="0" smtClean="0"/>
              <a:t>«Ярославский кадет»</a:t>
            </a:r>
            <a:br>
              <a:rPr lang="ru-RU" sz="3600" b="1" dirty="0" smtClean="0"/>
            </a:br>
            <a:r>
              <a:rPr lang="ru-RU" sz="3600" b="1" dirty="0" smtClean="0"/>
              <a:t>7 мая</a:t>
            </a:r>
            <a:endParaRPr lang="ru-RU" sz="2900" b="1" dirty="0"/>
          </a:p>
        </p:txBody>
      </p:sp>
      <p:pic>
        <p:nvPicPr>
          <p:cNvPr id="6" name="Содержимое 5" descr="кадет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2720" y="2318719"/>
            <a:ext cx="5468027" cy="419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9163" y="513285"/>
            <a:ext cx="8229600" cy="187074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Областные соревнования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Всероссийского </a:t>
            </a:r>
            <a:r>
              <a:rPr lang="ru-RU" sz="3600" b="1" dirty="0" smtClean="0"/>
              <a:t>детско-юношеского движения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«</a:t>
            </a:r>
            <a:r>
              <a:rPr lang="ru-RU" sz="3600" b="1" dirty="0" smtClean="0"/>
              <a:t>Школа безопасности»</a:t>
            </a:r>
            <a:br>
              <a:rPr lang="ru-RU" sz="3600" b="1" dirty="0" smtClean="0"/>
            </a:br>
            <a:r>
              <a:rPr lang="ru-RU" sz="3600" b="1" dirty="0" smtClean="0"/>
              <a:t>16-18 октября</a:t>
            </a:r>
            <a:endParaRPr lang="ru-RU" sz="3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208" y="3102447"/>
            <a:ext cx="4002345" cy="309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7277" y="3037136"/>
            <a:ext cx="4490364" cy="30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9163" y="513286"/>
            <a:ext cx="8229600" cy="180543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Лагерь </a:t>
            </a:r>
            <a:r>
              <a:rPr lang="ru-RU" sz="3600" b="1" dirty="0" smtClean="0"/>
              <a:t>отрядов правоохранительной направленности «Снежный десант»</a:t>
            </a:r>
            <a:br>
              <a:rPr lang="ru-RU" sz="3600" b="1" dirty="0" smtClean="0"/>
            </a:br>
            <a:r>
              <a:rPr lang="ru-RU" sz="3600" b="1" dirty="0" smtClean="0"/>
              <a:t>4-8 февраля</a:t>
            </a:r>
            <a:endParaRPr lang="ru-RU" sz="3600" b="1" dirty="0"/>
          </a:p>
        </p:txBody>
      </p:sp>
      <p:pic>
        <p:nvPicPr>
          <p:cNvPr id="6" name="Рисунок 5" descr="IMG_733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4295" y="2514651"/>
            <a:ext cx="5557193" cy="392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9163" y="513285"/>
            <a:ext cx="8229600" cy="1936055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Лагерь-слёт </a:t>
            </a:r>
            <a:r>
              <a:rPr lang="ru-RU" sz="4000" b="1" dirty="0" smtClean="0"/>
              <a:t>отрядов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правоохранительной </a:t>
            </a:r>
            <a:r>
              <a:rPr lang="ru-RU" sz="4000" b="1" dirty="0" smtClean="0"/>
              <a:t>направленности </a:t>
            </a:r>
            <a:br>
              <a:rPr lang="ru-RU" sz="4000" b="1" dirty="0" smtClean="0"/>
            </a:br>
            <a:r>
              <a:rPr lang="ru-RU" sz="4000" b="1" dirty="0" smtClean="0"/>
              <a:t>«Служить Отечеству – честь имею»</a:t>
            </a:r>
            <a:br>
              <a:rPr lang="ru-RU" sz="4000" b="1" dirty="0" smtClean="0"/>
            </a:br>
            <a:r>
              <a:rPr lang="ru-RU" sz="4000" b="1" dirty="0" smtClean="0"/>
              <a:t>21-27 июня</a:t>
            </a:r>
            <a:endParaRPr lang="ru-RU" sz="3600" b="1" dirty="0"/>
          </a:p>
        </p:txBody>
      </p:sp>
      <p:pic>
        <p:nvPicPr>
          <p:cNvPr id="4" name="Рисунок 7" descr="wiKnRHwcAo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783" y="2841204"/>
            <a:ext cx="4270738" cy="339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5149" y="2841204"/>
            <a:ext cx="4252847" cy="341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Порядок проведения олимпиады</a:t>
            </a:r>
            <a:endParaRPr lang="ru-RU" sz="3600" b="1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/>
              <a:t>1 тур – теоретический</a:t>
            </a:r>
            <a:r>
              <a:rPr lang="ru-RU" sz="2400" dirty="0" smtClean="0"/>
              <a:t>, участникам предлагаются вопросы и задания по предмету «Геология» </a:t>
            </a:r>
          </a:p>
          <a:p>
            <a:pPr>
              <a:buNone/>
            </a:pPr>
            <a:r>
              <a:rPr lang="ru-RU" sz="2400" b="1" dirty="0" smtClean="0"/>
              <a:t>2 тур – практический: </a:t>
            </a:r>
            <a:r>
              <a:rPr lang="ru-RU" sz="2400" dirty="0" smtClean="0"/>
              <a:t>участники демонстрируют знания и умения в области геологии в ходе выполнения практических заданий на определённой местности</a:t>
            </a:r>
          </a:p>
          <a:p>
            <a:endParaRPr lang="ru-RU" sz="2800" dirty="0"/>
          </a:p>
        </p:txBody>
      </p:sp>
      <p:pic>
        <p:nvPicPr>
          <p:cNvPr id="3" name="Picture 2" descr="C:\Users\Пользователь\Desktop\Картинки\10196_html_m108458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962400"/>
            <a:ext cx="2286000" cy="23417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9163" y="359400"/>
            <a:ext cx="8229600" cy="195931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Форум отрядов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правоохранительной </a:t>
            </a:r>
            <a:r>
              <a:rPr lang="ru-RU" sz="3600" b="1" dirty="0" smtClean="0"/>
              <a:t>направленности </a:t>
            </a:r>
            <a:br>
              <a:rPr lang="ru-RU" sz="3600" b="1" dirty="0" smtClean="0"/>
            </a:br>
            <a:r>
              <a:rPr lang="ru-RU" sz="3600" b="1" dirty="0" smtClean="0"/>
              <a:t> «Юный </a:t>
            </a:r>
            <a:r>
              <a:rPr lang="ru-RU" sz="3600" b="1" dirty="0" smtClean="0"/>
              <a:t>друг полиции»</a:t>
            </a:r>
            <a:br>
              <a:rPr lang="ru-RU" sz="3600" b="1" dirty="0" smtClean="0"/>
            </a:br>
            <a:r>
              <a:rPr lang="ru-RU" sz="3600" b="1" dirty="0" smtClean="0"/>
              <a:t>17 декабря</a:t>
            </a:r>
            <a:endParaRPr lang="ru-RU" sz="3600" b="1" dirty="0"/>
          </a:p>
        </p:txBody>
      </p:sp>
      <p:pic>
        <p:nvPicPr>
          <p:cNvPr id="4" name="Рисунок 9" descr="6MeBkpp3Lw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6558" y="2514651"/>
            <a:ext cx="5646296" cy="399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419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i="1" dirty="0" smtClean="0">
                <a:solidFill>
                  <a:schemeClr val="accent1">
                    <a:lumMod val="75000"/>
                  </a:schemeClr>
                </a:solidFill>
              </a:rPr>
              <a:t>Благодарю за внимание!</a:t>
            </a:r>
          </a:p>
          <a:p>
            <a:pPr algn="ctr">
              <a:buNone/>
            </a:pPr>
            <a:endParaRPr lang="ru-RU" sz="48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buNone/>
              <a:defRPr/>
            </a:pPr>
            <a:r>
              <a:rPr lang="ru-RU" sz="3500" dirty="0" smtClean="0">
                <a:cs typeface="Times New Roman" pitchFamily="18" charset="0"/>
              </a:rPr>
              <a:t>Сайт: </a:t>
            </a:r>
            <a:r>
              <a:rPr lang="en-US" sz="3500" dirty="0" smtClean="0">
                <a:cs typeface="Times New Roman" pitchFamily="18" charset="0"/>
                <a:hlinkClick r:id="rId2"/>
              </a:rPr>
              <a:t>http://turist.edu.yar.ru</a:t>
            </a:r>
            <a:endParaRPr lang="en-US" sz="3500" dirty="0" smtClean="0">
              <a:cs typeface="Times New Roman" pitchFamily="18" charset="0"/>
            </a:endParaRPr>
          </a:p>
          <a:p>
            <a:pPr algn="ctr" eaLnBrk="1" hangingPunct="1">
              <a:buNone/>
              <a:defRPr/>
            </a:pPr>
            <a:r>
              <a:rPr lang="en-US" sz="3500" dirty="0" smtClean="0">
                <a:cs typeface="Times New Roman" pitchFamily="18" charset="0"/>
              </a:rPr>
              <a:t>E-mail: </a:t>
            </a:r>
            <a:r>
              <a:rPr lang="en-US" sz="3500" dirty="0" smtClean="0">
                <a:cs typeface="Times New Roman" pitchFamily="18" charset="0"/>
                <a:hlinkClick r:id="rId3"/>
              </a:rPr>
              <a:t>cduturek@mail.ru</a:t>
            </a:r>
            <a:endParaRPr lang="en-US" sz="3500" dirty="0" smtClean="0">
              <a:cs typeface="Times New Roman" pitchFamily="18" charset="0"/>
            </a:endParaRPr>
          </a:p>
          <a:p>
            <a:pPr algn="ctr" eaLnBrk="1" hangingPunct="1">
              <a:buNone/>
              <a:defRPr/>
            </a:pPr>
            <a:r>
              <a:rPr lang="ru-RU" sz="3500" dirty="0" smtClean="0">
                <a:solidFill>
                  <a:srgbClr val="002060"/>
                </a:solidFill>
                <a:cs typeface="Times New Roman" pitchFamily="18" charset="0"/>
              </a:rPr>
              <a:t>Тел. (4852) 24-07-69, 24-30-89</a:t>
            </a:r>
          </a:p>
          <a:p>
            <a:pPr algn="ctr">
              <a:buNone/>
            </a:pPr>
            <a:endParaRPr lang="ru-RU" sz="35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5105400"/>
            <a:ext cx="7620000" cy="1012825"/>
          </a:xfrm>
        </p:spPr>
        <p:txBody>
          <a:bodyPr>
            <a:noAutofit/>
          </a:bodyPr>
          <a:lstStyle/>
          <a:p>
            <a:pPr algn="r"/>
            <a:r>
              <a:rPr lang="ru-RU" sz="2800" i="1" dirty="0" smtClean="0"/>
              <a:t>Н.И. </a:t>
            </a:r>
            <a:r>
              <a:rPr lang="ru-RU" sz="2800" i="1" dirty="0" err="1" smtClean="0"/>
              <a:t>Кладухина</a:t>
            </a:r>
            <a:r>
              <a:rPr lang="ru-RU" sz="2800" i="1" dirty="0" smtClean="0"/>
              <a:t>, </a:t>
            </a:r>
            <a:br>
              <a:rPr lang="ru-RU" sz="2800" i="1" dirty="0" smtClean="0"/>
            </a:br>
            <a:r>
              <a:rPr lang="ru-RU" sz="2800" i="1" dirty="0" smtClean="0"/>
              <a:t>методист </a:t>
            </a:r>
            <a:r>
              <a:rPr lang="ru-RU" sz="2800" i="1" dirty="0" smtClean="0"/>
              <a:t>туристского отдела</a:t>
            </a:r>
            <a:br>
              <a:rPr lang="ru-RU" sz="2800" i="1" dirty="0" smtClean="0"/>
            </a:br>
            <a:r>
              <a:rPr lang="ru-RU" sz="2800" i="1" dirty="0" smtClean="0"/>
              <a:t>ГОУ </a:t>
            </a:r>
            <a:r>
              <a:rPr lang="ru-RU" sz="2800" i="1" dirty="0" smtClean="0"/>
              <a:t>ДО ЯО ЦДЮТурЭк</a:t>
            </a:r>
            <a:endParaRPr lang="ru-RU" sz="28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90600" y="2286000"/>
            <a:ext cx="7848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R="0" lvl="0" algn="ctr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Мероприятия для представителей региональной системы образования  </a:t>
            </a:r>
          </a:p>
          <a:p>
            <a:pPr marR="0" lvl="0" algn="ctr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2019 </a:t>
            </a:r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год</a:t>
            </a:r>
            <a:endParaRPr lang="ru-RU" sz="28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28600"/>
            <a:ext cx="205740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220200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9144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40-ой слёт-семинар работников образования Ярославской области </a:t>
            </a:r>
            <a:endParaRPr lang="ru-RU" sz="2800" b="1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386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800" b="1" i="1" dirty="0" smtClean="0"/>
              <a:t>Сроки проведения – </a:t>
            </a:r>
            <a:r>
              <a:rPr lang="ru-RU" sz="1800" i="1" dirty="0" smtClean="0"/>
              <a:t>17-19 мая 2019 г.</a:t>
            </a:r>
          </a:p>
          <a:p>
            <a:pPr>
              <a:buNone/>
            </a:pPr>
            <a:r>
              <a:rPr lang="ru-RU" sz="1800" dirty="0" smtClean="0"/>
              <a:t>	В рамках слёта реализуется дополнительная общеобразовательная </a:t>
            </a:r>
            <a:r>
              <a:rPr lang="ru-RU" sz="1800" dirty="0" err="1" smtClean="0"/>
              <a:t>общеразвивающая</a:t>
            </a:r>
            <a:r>
              <a:rPr lang="ru-RU" sz="1800" dirty="0" smtClean="0"/>
              <a:t> </a:t>
            </a:r>
            <a:r>
              <a:rPr lang="ru-RU" sz="1800" b="1" dirty="0" smtClean="0"/>
              <a:t>программа «К туристскому мастерству». </a:t>
            </a:r>
          </a:p>
          <a:p>
            <a:pPr>
              <a:buNone/>
            </a:pPr>
            <a:r>
              <a:rPr lang="ru-RU" sz="1800" b="1" dirty="0" smtClean="0"/>
              <a:t>Срок реализации программы </a:t>
            </a:r>
            <a:r>
              <a:rPr lang="ru-RU" sz="1800" dirty="0" smtClean="0"/>
              <a:t>- 36 часов </a:t>
            </a:r>
            <a:r>
              <a:rPr lang="ru-RU" sz="1800" i="1" dirty="0" smtClean="0"/>
              <a:t>(Свидетельство об обучении по программе).</a:t>
            </a:r>
          </a:p>
          <a:p>
            <a:pPr algn="just">
              <a:buNone/>
            </a:pPr>
            <a:r>
              <a:rPr lang="ru-RU" sz="1800" b="1" i="1" dirty="0" smtClean="0"/>
              <a:t>Цель программы</a:t>
            </a:r>
            <a:r>
              <a:rPr lang="ru-RU" sz="1800" b="1" dirty="0" smtClean="0"/>
              <a:t> -  </a:t>
            </a:r>
            <a:r>
              <a:rPr lang="ru-RU" sz="1800" dirty="0" smtClean="0"/>
              <a:t>способствовать формированию и развитию у педагогов профессиональных компетенций, необходимых для организации образовательной деятельности и досуга в сфере  туризма и краеведения.</a:t>
            </a:r>
          </a:p>
          <a:p>
            <a:pPr algn="just">
              <a:buNone/>
            </a:pPr>
            <a:r>
              <a:rPr lang="x-none" sz="1800" b="1" i="1" smtClean="0"/>
              <a:t>Целевые группы:</a:t>
            </a:r>
            <a:r>
              <a:rPr lang="x-none" sz="1800" smtClean="0"/>
              <a:t> </a:t>
            </a:r>
            <a:r>
              <a:rPr lang="ru-RU" sz="1800" dirty="0" smtClean="0"/>
              <a:t>учителя физической культуры, ОБЖ, географии и др.,  педагоги дополнительного образования, реализующие программы физкультурно-спортивной и туристско-краеведческой направленности, </a:t>
            </a:r>
          </a:p>
          <a:p>
            <a:pPr algn="just">
              <a:buNone/>
            </a:pPr>
            <a:r>
              <a:rPr lang="ru-RU" sz="1800" dirty="0" smtClean="0"/>
              <a:t>преподаватели организаций профессионального образования, </a:t>
            </a:r>
          </a:p>
          <a:p>
            <a:pPr algn="just">
              <a:buNone/>
            </a:pPr>
            <a:r>
              <a:rPr lang="ru-RU" sz="1800" dirty="0" smtClean="0"/>
              <a:t>организаторы внеурочной деятельности</a:t>
            </a:r>
          </a:p>
          <a:p>
            <a:pPr algn="just">
              <a:buNone/>
            </a:pPr>
            <a:r>
              <a:rPr lang="ru-RU" sz="1800" dirty="0" smtClean="0"/>
              <a:t> спортивно–оздоровительной направленности </a:t>
            </a:r>
          </a:p>
          <a:p>
            <a:pPr>
              <a:buNone/>
            </a:pPr>
            <a:r>
              <a:rPr lang="ru-RU" sz="1800" dirty="0" smtClean="0"/>
              <a:t>	 не младше 18 лет.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/>
          </a:p>
        </p:txBody>
      </p:sp>
      <p:pic>
        <p:nvPicPr>
          <p:cNvPr id="9" name="Рисунок 8" descr="bZu0EdHJ6C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3200" y="4114800"/>
            <a:ext cx="23622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7149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x-none" sz="1800" b="1" i="1" smtClean="0"/>
              <a:t>Форма </a:t>
            </a:r>
            <a:r>
              <a:rPr lang="x-none" sz="1800" b="1" i="1" dirty="0" smtClean="0"/>
              <a:t>обучения</a:t>
            </a:r>
            <a:r>
              <a:rPr lang="x-none" sz="2000" b="1" i="1" smtClean="0"/>
              <a:t>:</a:t>
            </a:r>
            <a:r>
              <a:rPr lang="ru-RU" sz="2000" dirty="0" smtClean="0"/>
              <a:t> </a:t>
            </a:r>
            <a:r>
              <a:rPr lang="ru-RU" sz="1800" dirty="0" smtClean="0"/>
              <a:t>очная</a:t>
            </a:r>
          </a:p>
          <a:p>
            <a:pPr>
              <a:buNone/>
            </a:pPr>
            <a:r>
              <a:rPr lang="x-none" sz="1800" b="1" i="1" smtClean="0"/>
              <a:t>Режим занятий</a:t>
            </a:r>
            <a:r>
              <a:rPr lang="x-none" sz="2000" b="1" i="1" smtClean="0"/>
              <a:t>:</a:t>
            </a:r>
            <a:r>
              <a:rPr lang="ru-RU" sz="2000" dirty="0" smtClean="0"/>
              <a:t> </a:t>
            </a:r>
            <a:r>
              <a:rPr lang="ru-RU" sz="1800" dirty="0" smtClean="0"/>
              <a:t>8 часов в день, время самоподготовки</a:t>
            </a:r>
            <a:r>
              <a:rPr lang="ru-RU" sz="2000" dirty="0" smtClean="0"/>
              <a:t>.</a:t>
            </a:r>
          </a:p>
          <a:p>
            <a:pPr>
              <a:buNone/>
            </a:pPr>
            <a:r>
              <a:rPr lang="ru-RU" sz="1800" b="1" i="1" dirty="0" smtClean="0"/>
              <a:t>Особенность программы </a:t>
            </a:r>
            <a:r>
              <a:rPr lang="ru-RU" sz="2000" dirty="0" smtClean="0"/>
              <a:t>- </a:t>
            </a:r>
            <a:r>
              <a:rPr lang="ru-RU" sz="1800" dirty="0" smtClean="0"/>
              <a:t>практико-ориентированный характер обучения: самостоятельная организация полевого лагеря, участие в конкурсах и предложенных  видах спортивных состязаний, широкая возможность практического обмена опытом .</a:t>
            </a:r>
            <a:endParaRPr lang="ru-RU" sz="2000" b="1" i="1" dirty="0" smtClean="0"/>
          </a:p>
          <a:p>
            <a:pPr>
              <a:buNone/>
            </a:pPr>
            <a:r>
              <a:rPr lang="x-none" sz="1800" b="1" i="1" smtClean="0"/>
              <a:t>Резул</a:t>
            </a:r>
            <a:r>
              <a:rPr lang="ru-RU" sz="1800" b="1" i="1" dirty="0" err="1" smtClean="0"/>
              <a:t>ьтаты</a:t>
            </a:r>
            <a:r>
              <a:rPr lang="x-none" sz="1800" b="1" i="1" smtClean="0"/>
              <a:t> обучения </a:t>
            </a:r>
            <a:r>
              <a:rPr lang="x-none" sz="2000" b="1" i="1" smtClean="0"/>
              <a:t>:</a:t>
            </a:r>
            <a:endParaRPr lang="ru-RU" sz="2000" dirty="0" smtClean="0"/>
          </a:p>
          <a:p>
            <a:pPr algn="just">
              <a:buNone/>
            </a:pPr>
            <a:r>
              <a:rPr lang="ru-RU" sz="2000" dirty="0" smtClean="0"/>
              <a:t>- </a:t>
            </a:r>
            <a:r>
              <a:rPr lang="ru-RU" sz="1800" dirty="0" smtClean="0"/>
              <a:t>формирование научно-методических компетенций слушателей (знание основных нормативных документов, регулирующих  проведение  массовых спортивных мероприятий, походов и палаточных лагерей); </a:t>
            </a:r>
          </a:p>
          <a:p>
            <a:pPr algn="just">
              <a:buFontTx/>
              <a:buChar char="-"/>
            </a:pPr>
            <a:r>
              <a:rPr lang="ru-RU" sz="1800" dirty="0" smtClean="0"/>
              <a:t>формирование педагогических компетенций  (формы и методы подготовки обучающихся к участию  в походах и в соревнованиях по спортивному ориентированию и технике пешеходного туризма, практическое прохождение дистанций по спортивному ориентированию,  командных и личных соревнованиях по технике пешеходного туризма).</a:t>
            </a:r>
          </a:p>
          <a:p>
            <a:pPr algn="just">
              <a:buFontTx/>
              <a:buChar char="-"/>
            </a:pPr>
            <a:endParaRPr lang="ru-RU" sz="1800" dirty="0" smtClean="0"/>
          </a:p>
          <a:p>
            <a:pPr>
              <a:buNone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одержимое 4" descr="9A0Qhjd7Slg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609600"/>
            <a:ext cx="3657600" cy="2743200"/>
          </a:xfrm>
        </p:spPr>
      </p:pic>
      <p:pic>
        <p:nvPicPr>
          <p:cNvPr id="6" name="Рисунок 5" descr="-buCDFjt6r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609600"/>
            <a:ext cx="3581399" cy="2819400"/>
          </a:xfrm>
          <a:prstGeom prst="rect">
            <a:avLst/>
          </a:prstGeom>
        </p:spPr>
      </p:pic>
      <p:pic>
        <p:nvPicPr>
          <p:cNvPr id="7" name="Рисунок 6" descr="k9uiqaiRuEQ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3581400"/>
            <a:ext cx="3733800" cy="2563729"/>
          </a:xfrm>
          <a:prstGeom prst="rect">
            <a:avLst/>
          </a:prstGeom>
        </p:spPr>
      </p:pic>
      <p:pic>
        <p:nvPicPr>
          <p:cNvPr id="1026" name="Picture 2" descr="C:\Users\Пользователь\Desktop\EmRizaLLwy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3505200"/>
            <a:ext cx="35814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9144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Методическое объединение педагогов </a:t>
            </a:r>
            <a:br>
              <a:rPr lang="ru-RU" sz="2800" b="1" dirty="0" smtClean="0"/>
            </a:br>
            <a:r>
              <a:rPr lang="ru-RU" sz="2800" b="1" dirty="0" smtClean="0"/>
              <a:t>туристского профиля</a:t>
            </a:r>
            <a:endParaRPr lang="ru-RU" sz="2800" b="1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304800" y="1600200"/>
            <a:ext cx="822960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/>
              <a:t>Срок проведения 1 заседания </a:t>
            </a:r>
            <a:r>
              <a:rPr lang="ru-RU" sz="1800" dirty="0" smtClean="0"/>
              <a:t>– 22 марта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smtClean="0"/>
              <a:t>2019 года </a:t>
            </a:r>
          </a:p>
          <a:p>
            <a:pPr algn="just">
              <a:buNone/>
            </a:pPr>
            <a:r>
              <a:rPr lang="ru-RU" sz="2400" b="1" dirty="0" smtClean="0"/>
              <a:t>Целевая группа</a:t>
            </a:r>
            <a:r>
              <a:rPr lang="ru-RU" sz="1800" b="1" dirty="0" smtClean="0"/>
              <a:t> – </a:t>
            </a:r>
            <a:r>
              <a:rPr lang="ru-RU" sz="1800" dirty="0" smtClean="0"/>
              <a:t>педагогические работники образовательных учреждений Ярославской области, реализующие программы, включающие туристский аспект: учителя физической культуры, ОБЖ, географии и др.,  педагоги дополнительного образования, преподаватели организаций профессионального образования, организаторы внеурочной деятельности.</a:t>
            </a:r>
          </a:p>
          <a:p>
            <a:pPr>
              <a:buNone/>
            </a:pPr>
            <a:r>
              <a:rPr lang="ru-RU" sz="2400" b="1" dirty="0" smtClean="0"/>
              <a:t>Задачи:</a:t>
            </a:r>
          </a:p>
          <a:p>
            <a:pPr lvl="0" algn="just"/>
            <a:r>
              <a:rPr lang="ru-RU" sz="1800" dirty="0" smtClean="0"/>
              <a:t>Знакомство с возможностями применения современных педагогических технологий и активных средств обучения в работе детских туристских объединений.</a:t>
            </a:r>
          </a:p>
          <a:p>
            <a:pPr lvl="0" algn="just"/>
            <a:r>
              <a:rPr lang="ru-RU" sz="1800" dirty="0" smtClean="0"/>
              <a:t>Организация обмена передовым опытом участников методического объединения.</a:t>
            </a:r>
          </a:p>
          <a:p>
            <a:pPr lvl="0" algn="just"/>
            <a:r>
              <a:rPr lang="ru-RU" sz="1800" dirty="0" smtClean="0"/>
              <a:t>Создание банка информационно-методических материалов по тематике заседаний МО.</a:t>
            </a:r>
          </a:p>
          <a:p>
            <a:pPr>
              <a:buNone/>
            </a:pPr>
            <a:endParaRPr lang="ru-RU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8288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Программа повышения квалификации </a:t>
            </a:r>
            <a:br>
              <a:rPr lang="ru-RU" sz="2800" b="1" dirty="0" smtClean="0"/>
            </a:br>
            <a:r>
              <a:rPr lang="ru-RU" sz="2800" b="1" dirty="0" smtClean="0"/>
              <a:t>«Организация образовательного процесса в кадетских классах, группах, объединениях»</a:t>
            </a:r>
            <a:endParaRPr lang="ru-RU" sz="2800" b="1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343400"/>
          </a:xfrm>
        </p:spPr>
        <p:txBody>
          <a:bodyPr>
            <a:normAutofit/>
          </a:bodyPr>
          <a:lstStyle/>
          <a:p>
            <a:endParaRPr lang="ru-RU" sz="2000" b="1" dirty="0" smtClean="0"/>
          </a:p>
          <a:p>
            <a:pPr>
              <a:buNone/>
            </a:pPr>
            <a:r>
              <a:rPr lang="ru-RU" sz="2400" b="1" dirty="0" smtClean="0"/>
              <a:t>Программа реализуется:</a:t>
            </a:r>
          </a:p>
          <a:p>
            <a:r>
              <a:rPr lang="ru-RU" sz="2400" dirty="0" smtClean="0"/>
              <a:t> </a:t>
            </a:r>
            <a:r>
              <a:rPr lang="ru-RU" sz="2000" dirty="0" smtClean="0"/>
              <a:t>ГАУ ДПО ЯО «Институт развития образования»</a:t>
            </a:r>
          </a:p>
          <a:p>
            <a:r>
              <a:rPr lang="ru-RU" sz="2000" dirty="0" smtClean="0"/>
              <a:t> ГОУ ДО ЯО «Центр детского и юношеского туризма и экскурсий»</a:t>
            </a:r>
          </a:p>
          <a:p>
            <a:pPr>
              <a:buNone/>
            </a:pPr>
            <a:r>
              <a:rPr lang="ru-RU" sz="2400" b="1" dirty="0" smtClean="0"/>
              <a:t>Предварительные сроки проведения</a:t>
            </a:r>
            <a:r>
              <a:rPr lang="ru-RU" sz="2400" dirty="0" smtClean="0"/>
              <a:t>: </a:t>
            </a:r>
          </a:p>
          <a:p>
            <a:pPr>
              <a:buNone/>
            </a:pPr>
            <a:r>
              <a:rPr lang="ru-RU" sz="2000" dirty="0" smtClean="0"/>
              <a:t>октябрь-ноябрь 2019 года</a:t>
            </a:r>
          </a:p>
          <a:p>
            <a:pPr>
              <a:buNone/>
            </a:pPr>
            <a:r>
              <a:rPr lang="ru-RU" sz="2400" b="1" dirty="0" smtClean="0"/>
              <a:t>Срок реализации:</a:t>
            </a:r>
            <a:r>
              <a:rPr lang="ru-RU" sz="2000" b="1" dirty="0" smtClean="0"/>
              <a:t>  </a:t>
            </a:r>
            <a:r>
              <a:rPr lang="ru-RU" sz="2000" dirty="0" smtClean="0"/>
              <a:t>36 часов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503"/>
            <a:ext cx="9220200" cy="112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Основные модули программы повышения квалификации </a:t>
            </a:r>
            <a:br>
              <a:rPr lang="ru-RU" sz="2400" b="1" dirty="0" smtClean="0"/>
            </a:br>
            <a:r>
              <a:rPr lang="ru-RU" sz="2400" b="1" dirty="0" smtClean="0"/>
              <a:t>«Организация образовательного процесса в кадетских классах, группах, объединениях»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1828800"/>
            <a:ext cx="7848600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/>
              <a:t> Нормативно-правовое и информационно-методическое обеспечение деятельности кадетских </a:t>
            </a:r>
            <a:r>
              <a:rPr lang="ru-RU" sz="2000" b="1" dirty="0" smtClean="0"/>
              <a:t>классов (групп, </a:t>
            </a:r>
            <a:r>
              <a:rPr lang="ru-RU" sz="2000" dirty="0" smtClean="0"/>
              <a:t>объединений) в Российской Федерации и Ярославской области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Локальные акты образовательной организации, обеспечивающие функционирование кадетских классов, групп, объединений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/>
              <a:t> Программно-методическое обеспечение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Организация и проведение массовых патриотических мероприятий, профильных лагерей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/>
              <a:t>  Формы и механизмы взаимодействия субъектов патриотического воспитания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Методика проведения занятий по специальным дисциплинам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/>
              <a:t> Информационное  обеспечение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Кадровое и материально-техническое обеспечение и др.  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419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i="1" dirty="0" smtClean="0">
                <a:solidFill>
                  <a:schemeClr val="accent1">
                    <a:lumMod val="75000"/>
                  </a:schemeClr>
                </a:solidFill>
              </a:rPr>
              <a:t>Благодарю за внимание!</a:t>
            </a:r>
          </a:p>
          <a:p>
            <a:pPr algn="ctr">
              <a:buNone/>
            </a:pPr>
            <a:endParaRPr lang="ru-RU" sz="48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buNone/>
              <a:defRPr/>
            </a:pPr>
            <a:r>
              <a:rPr lang="ru-RU" sz="3500" dirty="0" smtClean="0">
                <a:cs typeface="Times New Roman" pitchFamily="18" charset="0"/>
              </a:rPr>
              <a:t>Сайт: </a:t>
            </a:r>
            <a:r>
              <a:rPr lang="en-US" sz="3500" dirty="0" smtClean="0">
                <a:cs typeface="Times New Roman" pitchFamily="18" charset="0"/>
                <a:hlinkClick r:id="rId4"/>
              </a:rPr>
              <a:t>http://turist.edu.yar.ru</a:t>
            </a:r>
            <a:endParaRPr lang="en-US" sz="3500" dirty="0" smtClean="0">
              <a:cs typeface="Times New Roman" pitchFamily="18" charset="0"/>
            </a:endParaRPr>
          </a:p>
          <a:p>
            <a:pPr algn="ctr" eaLnBrk="1" hangingPunct="1">
              <a:buNone/>
              <a:defRPr/>
            </a:pPr>
            <a:r>
              <a:rPr lang="en-US" sz="3500" dirty="0" smtClean="0">
                <a:cs typeface="Times New Roman" pitchFamily="18" charset="0"/>
              </a:rPr>
              <a:t>E-mail: </a:t>
            </a:r>
            <a:r>
              <a:rPr lang="en-US" sz="3500" dirty="0" smtClean="0">
                <a:cs typeface="Times New Roman" pitchFamily="18" charset="0"/>
                <a:hlinkClick r:id="rId5"/>
              </a:rPr>
              <a:t>cduturek@mail.ru</a:t>
            </a:r>
            <a:endParaRPr lang="en-US" sz="3500" dirty="0" smtClean="0">
              <a:cs typeface="Times New Roman" pitchFamily="18" charset="0"/>
            </a:endParaRPr>
          </a:p>
          <a:p>
            <a:pPr algn="ctr" eaLnBrk="1" hangingPunct="1">
              <a:buNone/>
              <a:defRPr/>
            </a:pPr>
            <a:r>
              <a:rPr lang="ru-RU" sz="3500" dirty="0" smtClean="0">
                <a:solidFill>
                  <a:srgbClr val="002060"/>
                </a:solidFill>
                <a:cs typeface="Times New Roman" pitchFamily="18" charset="0"/>
              </a:rPr>
              <a:t>Тел. (4852) 24-07-69, 24-30-89</a:t>
            </a:r>
          </a:p>
          <a:p>
            <a:pPr algn="ctr">
              <a:buNone/>
            </a:pPr>
            <a:endParaRPr lang="ru-RU" sz="35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152400"/>
            <a:ext cx="205740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Областная геологическая олимпиада - 2018</a:t>
            </a:r>
            <a:endParaRPr lang="ru-RU" sz="3600" b="1" dirty="0"/>
          </a:p>
        </p:txBody>
      </p:sp>
      <p:pic>
        <p:nvPicPr>
          <p:cNvPr id="1027" name="Picture 3" descr="C:\Users\Пользователь\Desktop\Олимпиада\олимпиада по геологии 2018\IMG_499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62400"/>
            <a:ext cx="3276600" cy="2514600"/>
          </a:xfrm>
          <a:prstGeom prst="rect">
            <a:avLst/>
          </a:prstGeom>
          <a:noFill/>
        </p:spPr>
      </p:pic>
      <p:pic>
        <p:nvPicPr>
          <p:cNvPr id="3" name="Picture 4" descr="C:\Users\Пользователь\Desktop\Олимпиада\олимпиада по геологии 2018\IMG_49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600200"/>
            <a:ext cx="3098800" cy="2324100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esktop\Олимпиада\олимпиада по геологии 2018\IMG_5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1524000"/>
            <a:ext cx="3200400" cy="2400300"/>
          </a:xfrm>
          <a:prstGeom prst="rect">
            <a:avLst/>
          </a:prstGeom>
          <a:noFill/>
        </p:spPr>
      </p:pic>
      <p:pic>
        <p:nvPicPr>
          <p:cNvPr id="1031" name="Picture 7" descr="C:\Users\Пользователь\Desktop\Олимпиада\олимпиада по геологии 2018\IMG_50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4114800"/>
            <a:ext cx="3200400" cy="2400300"/>
          </a:xfrm>
          <a:prstGeom prst="rect">
            <a:avLst/>
          </a:prstGeom>
          <a:noFill/>
        </p:spPr>
      </p:pic>
      <p:pic>
        <p:nvPicPr>
          <p:cNvPr id="14" name="Picture 6" descr="C:\Users\Пользователь\Desktop\Олимпиада\олимпиада по геологии 2018\IMG_50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2743200"/>
            <a:ext cx="28448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 </a:t>
            </a:r>
            <a:r>
              <a:rPr lang="ru-RU" sz="3200" b="1" dirty="0" smtClean="0"/>
              <a:t>Природоохранный социально-образовательный проект «</a:t>
            </a:r>
            <a:r>
              <a:rPr lang="ru-RU" sz="3200" b="1" dirty="0" err="1" smtClean="0"/>
              <a:t>Эколята</a:t>
            </a:r>
            <a:r>
              <a:rPr lang="ru-RU" sz="3200" b="1" dirty="0" smtClean="0"/>
              <a:t>» </a:t>
            </a:r>
            <a:endParaRPr lang="ru-RU" sz="3200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25780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990600"/>
            <a:ext cx="88392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smtClean="0"/>
              <a:t>	</a:t>
            </a:r>
            <a:r>
              <a:rPr lang="ru-RU" sz="2400" b="1" dirty="0" smtClean="0"/>
              <a:t>Задачи Проекта</a:t>
            </a:r>
            <a:r>
              <a:rPr lang="ru-RU" sz="2000" b="1" dirty="0" smtClean="0"/>
              <a:t>:</a:t>
            </a:r>
            <a:endParaRPr lang="ru-RU" sz="2000" dirty="0" smtClean="0"/>
          </a:p>
          <a:p>
            <a:pPr fontAlgn="base"/>
            <a:r>
              <a:rPr lang="ru-RU" sz="2000" dirty="0" smtClean="0"/>
              <a:t>• дать учащимся общеобразовательных организаций знания об окружающей их Природе, познакомить с разнообразием животного и растительного мира малой родины, показать неповторимость, величие, силу и красоту Природы;</a:t>
            </a:r>
            <a:br>
              <a:rPr lang="ru-RU" sz="2000" dirty="0" smtClean="0"/>
            </a:br>
            <a:r>
              <a:rPr lang="ru-RU" sz="2000" dirty="0" smtClean="0"/>
              <a:t>• способствовать развитию понимания неразделимого единства человека и Природы, понимание общечеловеческой ценности Природы;</a:t>
            </a:r>
            <a:br>
              <a:rPr lang="ru-RU" sz="2000" dirty="0" smtClean="0"/>
            </a:br>
            <a:r>
              <a:rPr lang="ru-RU" sz="2000" dirty="0" smtClean="0"/>
              <a:t>• помочь осознать необходимость сохранения, охраны и спасения Природы для выживания на земле самого Человека;</a:t>
            </a:r>
            <a:br>
              <a:rPr lang="ru-RU" sz="2000" dirty="0" smtClean="0"/>
            </a:br>
            <a:r>
              <a:rPr lang="ru-RU" sz="2000" dirty="0" smtClean="0"/>
              <a:t>• расширить общий кругозор, способствовать развитию творческих способностей;</a:t>
            </a:r>
            <a:br>
              <a:rPr lang="ru-RU" sz="2000" dirty="0" smtClean="0"/>
            </a:br>
            <a:r>
              <a:rPr lang="ru-RU" sz="2000" dirty="0" smtClean="0"/>
              <a:t>• помочь самоопределиться в построении взаимоотношений с Природой и окружающим его миром;</a:t>
            </a:r>
            <a:br>
              <a:rPr lang="ru-RU" sz="2000" dirty="0" smtClean="0"/>
            </a:br>
            <a:r>
              <a:rPr lang="ru-RU" sz="2000" dirty="0" smtClean="0"/>
              <a:t>• разработать и внедрить в учебно-воспитательный процесс общеобразовательных организаций новые инновационные инструментарии, формы, методы, подходы и приёмы, способные сформировать чувство любви, разносторонне-ценностное, бережное и уважительное отношение к Природе;</a:t>
            </a:r>
            <a:br>
              <a:rPr lang="ru-RU" sz="2000" dirty="0" smtClean="0"/>
            </a:br>
            <a:r>
              <a:rPr lang="ru-RU" sz="2000" dirty="0" smtClean="0"/>
              <a:t>• способствовать воспитанию потребности принимать активное участие в природоохранной и экологической деятельности.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Региональный этап</a:t>
            </a:r>
            <a:br>
              <a:rPr lang="ru-RU" sz="2800" b="1" dirty="0" smtClean="0"/>
            </a:br>
            <a:r>
              <a:rPr lang="ru-RU" sz="2800" b="1" dirty="0" smtClean="0"/>
              <a:t>Конкурса на лучший стенд (уголок) </a:t>
            </a:r>
            <a:br>
              <a:rPr lang="ru-RU" sz="2800" b="1" dirty="0" smtClean="0"/>
            </a:br>
            <a:r>
              <a:rPr lang="ru-RU" sz="2800" b="1" dirty="0" smtClean="0"/>
              <a:t>«</a:t>
            </a:r>
            <a:r>
              <a:rPr lang="ru-RU" sz="2800" b="1" dirty="0" err="1" smtClean="0"/>
              <a:t>Эколята</a:t>
            </a:r>
            <a:r>
              <a:rPr lang="ru-RU" sz="2800" b="1" dirty="0" smtClean="0"/>
              <a:t> – молодые защитники природы» </a:t>
            </a:r>
            <a:endParaRPr lang="ru-RU" sz="2800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9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2400" dirty="0" smtClean="0"/>
              <a:t>Стенды (уголки) были представлены в трёх </a:t>
            </a:r>
          </a:p>
          <a:p>
            <a:pPr>
              <a:buNone/>
            </a:pPr>
            <a:r>
              <a:rPr lang="ru-RU" sz="2400" dirty="0" smtClean="0"/>
              <a:t>      возрастных группах :</a:t>
            </a:r>
          </a:p>
          <a:p>
            <a:r>
              <a:rPr lang="ru-RU" sz="2400" b="1" dirty="0" smtClean="0"/>
              <a:t> Младшая группа «</a:t>
            </a:r>
            <a:r>
              <a:rPr lang="ru-RU" sz="2400" b="1" dirty="0" err="1" smtClean="0"/>
              <a:t>Эколята</a:t>
            </a:r>
            <a:r>
              <a:rPr lang="ru-RU" sz="2400" b="1" dirty="0" smtClean="0"/>
              <a:t> – Дошколята»</a:t>
            </a:r>
            <a:endParaRPr lang="ru-RU" sz="2400" dirty="0" smtClean="0"/>
          </a:p>
          <a:p>
            <a:r>
              <a:rPr lang="ru-RU" sz="2400" b="1" dirty="0" smtClean="0"/>
              <a:t> Средняя группа «</a:t>
            </a:r>
            <a:r>
              <a:rPr lang="ru-RU" sz="2400" b="1" dirty="0" err="1" smtClean="0"/>
              <a:t>Эколята</a:t>
            </a:r>
            <a:r>
              <a:rPr lang="ru-RU" sz="2400" b="1" dirty="0" smtClean="0"/>
              <a:t>»</a:t>
            </a:r>
            <a:endParaRPr lang="ru-RU" sz="2400" dirty="0" smtClean="0"/>
          </a:p>
          <a:p>
            <a:r>
              <a:rPr lang="ru-RU" sz="2400" b="1" dirty="0" smtClean="0"/>
              <a:t> Старшая группа «</a:t>
            </a:r>
            <a:r>
              <a:rPr lang="ru-RU" sz="2400" b="1" dirty="0" err="1" smtClean="0"/>
              <a:t>Эколята</a:t>
            </a:r>
            <a:r>
              <a:rPr lang="ru-RU" sz="2400" b="1" dirty="0" smtClean="0"/>
              <a:t> – Молодые защитники природы»</a:t>
            </a:r>
          </a:p>
          <a:p>
            <a:endParaRPr lang="ru-RU" dirty="0"/>
          </a:p>
        </p:txBody>
      </p:sp>
      <p:pic>
        <p:nvPicPr>
          <p:cNvPr id="1026" name="Picture 2" descr="C:\Users\Пользователь\Desktop\1508082063_01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3892896"/>
            <a:ext cx="2362200" cy="2965104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1508082069_02-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960" y="1295400"/>
            <a:ext cx="2483040" cy="2918362"/>
          </a:xfrm>
          <a:prstGeom prst="rect">
            <a:avLst/>
          </a:prstGeom>
          <a:noFill/>
        </p:spPr>
      </p:pic>
      <p:pic>
        <p:nvPicPr>
          <p:cNvPr id="1030" name="Picture 6" descr="C:\Users\Пользователь\Desktop\9221_shalun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4191000"/>
            <a:ext cx="1803939" cy="2438400"/>
          </a:xfrm>
          <a:prstGeom prst="rect">
            <a:avLst/>
          </a:prstGeom>
          <a:noFill/>
        </p:spPr>
      </p:pic>
      <p:pic>
        <p:nvPicPr>
          <p:cNvPr id="1031" name="Picture 7" descr="C:\Users\Пользователь\Desktop\9209_yolochka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4191000"/>
            <a:ext cx="1752600" cy="2424473"/>
          </a:xfrm>
          <a:prstGeom prst="rect">
            <a:avLst/>
          </a:prstGeom>
          <a:noFill/>
        </p:spPr>
      </p:pic>
      <p:pic>
        <p:nvPicPr>
          <p:cNvPr id="14" name="Picture 2" descr="C:\Users\Пользователь\Desktop\OT0aIErlwZ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4648200"/>
            <a:ext cx="24384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B"/>
              </a:clrFrom>
              <a:clrTo>
                <a:srgbClr val="F4F7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199" y="0"/>
            <a:ext cx="9296399" cy="1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3048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Фотоматериалы регионального этапа</a:t>
            </a:r>
            <a:br>
              <a:rPr lang="ru-RU" sz="3100" b="1" dirty="0" smtClean="0"/>
            </a:br>
            <a:r>
              <a:rPr lang="ru-RU" sz="3100" b="1" dirty="0" smtClean="0"/>
              <a:t>Конкурса на лучший стенд (уголок) </a:t>
            </a:r>
            <a:br>
              <a:rPr lang="ru-RU" sz="3100" b="1" dirty="0" smtClean="0"/>
            </a:br>
            <a:r>
              <a:rPr lang="ru-RU" sz="3100" b="1" dirty="0" smtClean="0"/>
              <a:t>«</a:t>
            </a:r>
            <a:r>
              <a:rPr lang="ru-RU" sz="3100" b="1" dirty="0" err="1" smtClean="0"/>
              <a:t>Эколята</a:t>
            </a:r>
            <a:r>
              <a:rPr lang="ru-RU" sz="3100" b="1" dirty="0" smtClean="0"/>
              <a:t> – молодые защитники природы»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600" b="1" dirty="0" smtClean="0"/>
              <a:t> </a:t>
            </a:r>
            <a:endParaRPr lang="ru-RU" sz="3600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541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400" dirty="0" smtClean="0"/>
              <a:t>	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73B5~1\AppData\Local\Temp\Rar$DIa0.219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371600"/>
            <a:ext cx="3124200" cy="2343150"/>
          </a:xfrm>
          <a:prstGeom prst="rect">
            <a:avLst/>
          </a:prstGeom>
          <a:noFill/>
        </p:spPr>
      </p:pic>
      <p:pic>
        <p:nvPicPr>
          <p:cNvPr id="2051" name="Picture 3" descr="C:\Users\73B5~1\AppData\Local\Temp\Rar$DIa0.425\эколята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495800"/>
            <a:ext cx="3352800" cy="2133600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ownloads\FullSizeRender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2590800"/>
            <a:ext cx="2912487" cy="2590800"/>
          </a:xfrm>
          <a:prstGeom prst="rect">
            <a:avLst/>
          </a:prstGeom>
          <a:noFill/>
        </p:spPr>
      </p:pic>
      <p:pic>
        <p:nvPicPr>
          <p:cNvPr id="3074" name="Picture 2" descr="C:\Users\73B5~1\AppData\Local\Temp\Rar$DIa0.762\IMG_23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1800" y="1371600"/>
            <a:ext cx="3251200" cy="2286000"/>
          </a:xfrm>
          <a:prstGeom prst="rect">
            <a:avLst/>
          </a:prstGeom>
          <a:noFill/>
        </p:spPr>
      </p:pic>
      <p:pic>
        <p:nvPicPr>
          <p:cNvPr id="3075" name="Picture 3" descr="C:\Users\73B5~1\AppData\Local\Temp\Rar$DIa0.485\0 уголо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4114800"/>
            <a:ext cx="31496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1351</TotalTime>
  <Words>1247</Words>
  <Application>Microsoft Office PowerPoint</Application>
  <PresentationFormat>Экран (4:3)</PresentationFormat>
  <Paragraphs>256</Paragraphs>
  <Slides>59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Office Theme</vt:lpstr>
      <vt:lpstr>Слайд 1</vt:lpstr>
      <vt:lpstr>Жибарева Лариса Александровна,  методист отдела краеведения  ГОУ ДО ЯО ЦДЮТурЭк</vt:lpstr>
      <vt:lpstr>Областная геологическая олимпиада</vt:lpstr>
      <vt:lpstr>Участники олимпиады</vt:lpstr>
      <vt:lpstr>Порядок проведения олимпиады</vt:lpstr>
      <vt:lpstr>Областная геологическая олимпиада - 2018</vt:lpstr>
      <vt:lpstr> Природоохранный социально-образовательный проект «Эколята» </vt:lpstr>
      <vt:lpstr>Региональный этап Конкурса на лучший стенд (уголок)  «Эколята – молодые защитники природы» </vt:lpstr>
      <vt:lpstr>Фотоматериалы регионального этапа Конкурса на лучший стенд (уголок)  «Эколята – молодые защитники природы»   </vt:lpstr>
      <vt:lpstr>Фотоматериалы регионального этапа Конкурса на лучший стенд (уголок)  «Эколята – молодые защитники природы»   </vt:lpstr>
      <vt:lpstr>Сообщество  «Ярославская область – территория Эколят»  </vt:lpstr>
      <vt:lpstr> Программно-методические материалы</vt:lpstr>
      <vt:lpstr>   Учебно-методический комплект  «Красота вокруг нас»    </vt:lpstr>
      <vt:lpstr>Слайд 14</vt:lpstr>
      <vt:lpstr>Попова Людмила Станиславовна,  педагог-организатор отдела краеведения  ГОУ ДО ЯО ЦДЮТурЭк</vt:lpstr>
      <vt:lpstr>   Финал XXVI Областного конкурса исследовательских краеведческих работ обучающихся – участников Всероссийского туристско-краеведческого  движения «Отечество» </vt:lpstr>
      <vt:lpstr>    XXVI Областной конкурс исследовательских краеведческих работ обучающихся – участников Всероссийского  туристско-краеведческого движения «Отечество»   </vt:lpstr>
      <vt:lpstr>Фестиваль музеев образовательных организаций Ярославской области</vt:lpstr>
      <vt:lpstr>Фестиваль музеев образовательных организаций Ярославской области</vt:lpstr>
      <vt:lpstr>Областной конкурс музеев образовательных                                            организаций Ярославской области   «Добро пожаловать в музей!»</vt:lpstr>
      <vt:lpstr>Разделы информационного ресурса</vt:lpstr>
      <vt:lpstr>Патриотическая туристско-краеведческая экспедиция  «Моя Родина – Ярославия»</vt:lpstr>
      <vt:lpstr>Патриотическая туристско-краеведческая экспедиция  «Моя Родина – Ярославия»  </vt:lpstr>
      <vt:lpstr> </vt:lpstr>
      <vt:lpstr>Слайд 25</vt:lpstr>
      <vt:lpstr>Межрегиональный профильный лагерь  «Школа юного экскурсовода»</vt:lpstr>
      <vt:lpstr>Межрегиональный профильный лагерь  «Школа юного экскурсовода»</vt:lpstr>
      <vt:lpstr>Межрегиональный профильный лагерь  «Школа юного экскурсовода»</vt:lpstr>
      <vt:lpstr>Межрегиональный профильный лагерь  «Школа юного экскурсовода»</vt:lpstr>
      <vt:lpstr>Межрегиональный профильный лагерь  «Школа юного экскурсовода»</vt:lpstr>
      <vt:lpstr>VI Региональный этап Чемпионата «Молодые профессионалы» (WorldSkills) ЯО (юниоры) компетенция «Организация экскурсионных услуг»</vt:lpstr>
      <vt:lpstr>VI Региональный этап Чемпионата «Молодые профессионалы» (WorldSkills) ЯО (юниоры) компетенция «Организация экскурсионных услуг»</vt:lpstr>
      <vt:lpstr>XIV областной фестиваль волонтерских отрядов  «Дорогою добра»</vt:lpstr>
      <vt:lpstr>Областной фестиваль образовательных практик</vt:lpstr>
      <vt:lpstr>Областной лагерь подготовки волонтеров образовательных организаций Ярославской области</vt:lpstr>
      <vt:lpstr>Областной лагерь подготовки волонтеров образовательных организаций Ярославской области</vt:lpstr>
      <vt:lpstr>Слайд 37</vt:lpstr>
      <vt:lpstr>О.И.Вишневский,  педагог-организатор  туристского отдела ГОУ ДО ЯО ЦДЮТурЭк</vt:lpstr>
      <vt:lpstr>Областная патриотическая акция «Лыжный пробег «Русь – 2019»  1 января-6 апреля </vt:lpstr>
      <vt:lpstr>Областные соревнования  по спортивному туризму «Зима – 2019» 1-3 марта</vt:lpstr>
      <vt:lpstr>Областные соревнования  по спортивному ориентированию  «Подснежник-2019» 25-26 апреля</vt:lpstr>
      <vt:lpstr>73-й туристский слёт обучающихся образовательных организаций  Ярославской области 14-20 июня</vt:lpstr>
      <vt:lpstr>Слайд 43</vt:lpstr>
      <vt:lpstr>Слайд 44</vt:lpstr>
      <vt:lpstr>Областные соревнования  по спортивному туризму «Золотая осень-2019» 20-22 сентября</vt:lpstr>
      <vt:lpstr>Областной смотр-конкурс  «Ярославский кадет» 7 мая</vt:lpstr>
      <vt:lpstr>Областные соревнования  Всероссийского детско-юношеского движения  «Школа безопасности» 16-18 октября</vt:lpstr>
      <vt:lpstr>Лагерь отрядов правоохранительной направленности «Снежный десант» 4-8 февраля</vt:lpstr>
      <vt:lpstr>Лагерь-слёт отрядов  правоохранительной направленности  «Служить Отечеству – честь имею» 21-27 июня</vt:lpstr>
      <vt:lpstr>Форум отрядов  правоохранительной направленности   «Юный друг полиции» 17 декабря</vt:lpstr>
      <vt:lpstr>Слайд 51</vt:lpstr>
      <vt:lpstr>Н.И. Кладухина,  методист туристского отдела ГОУ ДО ЯО ЦДЮТурЭк</vt:lpstr>
      <vt:lpstr>40-ой слёт-семинар работников образования Ярославской области </vt:lpstr>
      <vt:lpstr>Слайд 54</vt:lpstr>
      <vt:lpstr>Слайд 55</vt:lpstr>
      <vt:lpstr>Методическое объединение педагогов  туристского профиля</vt:lpstr>
      <vt:lpstr>Программа повышения квалификации  «Организация образовательного процесса в кадетских классах, группах, объединениях»</vt:lpstr>
      <vt:lpstr>Основные модули программы повышения квалификации  «Организация образовательного процесса в кадетских классах, группах, объединениях»</vt:lpstr>
      <vt:lpstr>Слайд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Фестиваль образовательных практик организаций отдыха детей и их оздоровления  "Смена мечты»</dc:title>
  <dc:creator>Svetlana</dc:creator>
  <cp:lastModifiedBy>Svetlana</cp:lastModifiedBy>
  <cp:revision>168</cp:revision>
  <dcterms:created xsi:type="dcterms:W3CDTF">2018-10-09T07:17:18Z</dcterms:created>
  <dcterms:modified xsi:type="dcterms:W3CDTF">2019-01-21T08:28:40Z</dcterms:modified>
</cp:coreProperties>
</file>