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  <p:embeddedFont>
      <p:font typeface="Nunito" panose="020B0604020202020204" charset="-52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10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75338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2047a3b53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2047a3b53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8148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2047a3b53e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2047a3b53e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5938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2047a3b53e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2047a3b53e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3906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2047a3b53e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2047a3b53e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077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2047a3b53e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2047a3b53e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5360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2047a3b53e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2047a3b53e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2812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2047a3b53e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2047a3b53e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559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2047a3b53e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2047a3b53e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4433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2047a3b6f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12047a3b6f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4423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2047a3b6f1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12047a3b6f1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3474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ftr" idx="11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ldNum" idx="12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45720" lv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5"/>
          <p:cNvSpPr txBox="1">
            <a:spLocks noGrp="1"/>
          </p:cNvSpPr>
          <p:nvPr>
            <p:ph type="ftr" idx="11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sldNum" idx="12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sz="5600" b="1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6"/>
          <p:cNvSpPr txBox="1">
            <a:spLocks noGrp="1"/>
          </p:cNvSpPr>
          <p:nvPr>
            <p:ph type="ftr" idx="11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ldNum" idx="12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ftr" idx="11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sldNum" idx="12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body" idx="2"/>
          </p:nvPr>
        </p:nvSpPr>
        <p:spPr>
          <a:xfrm>
            <a:off x="4645025" y="1394818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body" idx="4"/>
          </p:nvPr>
        </p:nvSpPr>
        <p:spPr>
          <a:xfrm>
            <a:off x="4645025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8"/>
          <p:cNvSpPr txBox="1">
            <a:spLocks noGrp="1"/>
          </p:cNvSpPr>
          <p:nvPr>
            <p:ph type="ftr" idx="11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8"/>
          <p:cNvSpPr txBox="1">
            <a:spLocks noGrp="1"/>
          </p:cNvSpPr>
          <p:nvPr>
            <p:ph type="sldNum" idx="12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ftr" idx="11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9"/>
          <p:cNvSpPr txBox="1">
            <a:spLocks noGrp="1"/>
          </p:cNvSpPr>
          <p:nvPr>
            <p:ph type="sldNum" idx="12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ftr" idx="11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sldNum" idx="12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body" idx="1"/>
          </p:nvPr>
        </p:nvSpPr>
        <p:spPr>
          <a:xfrm>
            <a:off x="685800" y="1257300"/>
            <a:ext cx="27432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21"/>
          <p:cNvSpPr txBox="1">
            <a:spLocks noGrp="1"/>
          </p:cNvSpPr>
          <p:nvPr>
            <p:ph type="body" idx="2"/>
          </p:nvPr>
        </p:nvSpPr>
        <p:spPr>
          <a:xfrm>
            <a:off x="3575050" y="1257300"/>
            <a:ext cx="511175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9751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marL="914400" lvl="1" indent="-368935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marL="1828800" lvl="3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1"/>
          <p:cNvSpPr txBox="1">
            <a:spLocks noGrp="1"/>
          </p:cNvSpPr>
          <p:nvPr>
            <p:ph type="ftr" idx="11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1"/>
          <p:cNvSpPr txBox="1">
            <a:spLocks noGrp="1"/>
          </p:cNvSpPr>
          <p:nvPr>
            <p:ph type="sldNum" idx="12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/>
          <p:nvPr/>
        </p:nvSpPr>
        <p:spPr>
          <a:xfrm rot="-10484314" flipH="1">
            <a:off x="3174308" y="822171"/>
            <a:ext cx="5240690" cy="3103874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38500" dir="7500000" sx="98500" sy="100080" kx="1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87" name="Google Shape;187;p22"/>
          <p:cNvSpPr/>
          <p:nvPr/>
        </p:nvSpPr>
        <p:spPr>
          <a:xfrm rot="-10484314" flipH="1">
            <a:off x="8004387" y="4019491"/>
            <a:ext cx="154942" cy="117257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88" name="Google Shape;188;p22"/>
          <p:cNvSpPr txBox="1"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2"/>
          <p:cNvSpPr txBox="1">
            <a:spLocks noGrp="1"/>
          </p:cNvSpPr>
          <p:nvPr>
            <p:ph type="body" idx="1"/>
          </p:nvPr>
        </p:nvSpPr>
        <p:spPr>
          <a:xfrm>
            <a:off x="609600" y="2121589"/>
            <a:ext cx="2209800" cy="163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45700" rIns="45700" bIns="45700" anchor="t" anchorCtr="0">
            <a:normAutofit/>
          </a:bodyPr>
          <a:lstStyle>
            <a:lvl1pPr marL="457200" lvl="0" indent="-2286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marL="914400" lvl="1" indent="-293369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marL="1828800" lvl="3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marL="2286000" lvl="4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ftr" idx="11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sldNum" idx="12"/>
          </p:nvPr>
        </p:nvSpPr>
        <p:spPr>
          <a:xfrm>
            <a:off x="8077200" y="4767263"/>
            <a:ext cx="609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93" name="Google Shape;193;p22"/>
          <p:cNvSpPr>
            <a:spLocks noGrp="1"/>
          </p:cNvSpPr>
          <p:nvPr>
            <p:ph type="pic" idx="2"/>
          </p:nvPr>
        </p:nvSpPr>
        <p:spPr>
          <a:xfrm rot="315686">
            <a:off x="3493306" y="891146"/>
            <a:ext cx="4602693" cy="2965924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2"/>
          <p:cNvSpPr/>
          <p:nvPr/>
        </p:nvSpPr>
        <p:spPr>
          <a:xfrm rot="10800000" flipH="1">
            <a:off x="-9525" y="4362450"/>
            <a:ext cx="9163050" cy="78105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95" name="Google Shape;195;p22"/>
          <p:cNvSpPr/>
          <p:nvPr/>
        </p:nvSpPr>
        <p:spPr>
          <a:xfrm rot="10800000" flipH="1">
            <a:off x="4381500" y="4664869"/>
            <a:ext cx="4762500" cy="478631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3"/>
          <p:cNvSpPr txBox="1">
            <a:spLocks noGrp="1"/>
          </p:cNvSpPr>
          <p:nvPr>
            <p:ph type="body" idx="1"/>
          </p:nvPr>
        </p:nvSpPr>
        <p:spPr>
          <a:xfrm rot="5400000">
            <a:off x="2926080" y="-1017270"/>
            <a:ext cx="329184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3"/>
          <p:cNvSpPr txBox="1">
            <a:spLocks noGrp="1"/>
          </p:cNvSpPr>
          <p:nvPr>
            <p:ph type="ftr" idx="11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3"/>
          <p:cNvSpPr txBox="1">
            <a:spLocks noGrp="1"/>
          </p:cNvSpPr>
          <p:nvPr>
            <p:ph type="sldNum" idx="12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>
            <a:spLocks noGrp="1"/>
          </p:cNvSpPr>
          <p:nvPr>
            <p:ph type="title"/>
          </p:nvPr>
        </p:nvSpPr>
        <p:spPr>
          <a:xfrm rot="5400000">
            <a:off x="5703689" y="1611512"/>
            <a:ext cx="390882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4"/>
          <p:cNvSpPr txBox="1">
            <a:spLocks noGrp="1"/>
          </p:cNvSpPr>
          <p:nvPr>
            <p:ph type="body" idx="1"/>
          </p:nvPr>
        </p:nvSpPr>
        <p:spPr>
          <a:xfrm rot="5400000">
            <a:off x="1512689" y="-369688"/>
            <a:ext cx="390882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4"/>
          <p:cNvSpPr txBox="1">
            <a:spLocks noGrp="1"/>
          </p:cNvSpPr>
          <p:nvPr>
            <p:ph type="ftr" idx="11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4"/>
          <p:cNvSpPr txBox="1">
            <a:spLocks noGrp="1"/>
          </p:cNvSpPr>
          <p:nvPr>
            <p:ph type="sldNum" idx="12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65000" sy="65000" flip="none" algn="tl"/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/>
          <p:nvPr/>
        </p:nvSpPr>
        <p:spPr>
          <a:xfrm>
            <a:off x="-9525" y="-5358"/>
            <a:ext cx="9163050" cy="78105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6" name="Google Shape;126;p13"/>
          <p:cNvSpPr/>
          <p:nvPr/>
        </p:nvSpPr>
        <p:spPr>
          <a:xfrm>
            <a:off x="4381500" y="-5358"/>
            <a:ext cx="4762500" cy="478631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ftr" idx="11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ldNum" idx="12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132" name="Google Shape;132;p13"/>
          <p:cNvGrpSpPr/>
          <p:nvPr/>
        </p:nvGrpSpPr>
        <p:grpSpPr>
          <a:xfrm>
            <a:off x="-29294" y="-12085"/>
            <a:ext cx="9198255" cy="814700"/>
            <a:chOff x="-29322" y="-1971"/>
            <a:chExt cx="9198255" cy="1086266"/>
          </a:xfrm>
        </p:grpSpPr>
        <p:sp>
          <p:nvSpPr>
            <p:cNvPr id="133" name="Google Shape;133;p13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34" name="Google Shape;134;p13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>
            <a:spLocks noGrp="1"/>
          </p:cNvSpPr>
          <p:nvPr>
            <p:ph type="title"/>
          </p:nvPr>
        </p:nvSpPr>
        <p:spPr>
          <a:xfrm>
            <a:off x="382025" y="580408"/>
            <a:ext cx="8229600" cy="16173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Воспитание морально - волевых качеств участников туристских мероприятий</a:t>
            </a:r>
            <a:endParaRPr sz="5800" b="1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3" name="Google Shape;21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0450" y="1734075"/>
            <a:ext cx="2552750" cy="255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5"/>
          <p:cNvSpPr txBox="1"/>
          <p:nvPr/>
        </p:nvSpPr>
        <p:spPr>
          <a:xfrm>
            <a:off x="5607125" y="3524675"/>
            <a:ext cx="31785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432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Руководитель туристического объединения ШСК «Азимут» МОУ СОШ№4 г.Углич, учитель физической культуры Толокнова Елена Вячеславовна</a:t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15" name="Google Shape;215;p25"/>
          <p:cNvSpPr txBox="1"/>
          <p:nvPr/>
        </p:nvSpPr>
        <p:spPr>
          <a:xfrm>
            <a:off x="3755400" y="4622450"/>
            <a:ext cx="1633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г. Углич 2022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4"/>
          <p:cNvSpPr txBox="1">
            <a:spLocks noGrp="1"/>
          </p:cNvSpPr>
          <p:nvPr>
            <p:ph type="title"/>
          </p:nvPr>
        </p:nvSpPr>
        <p:spPr>
          <a:xfrm>
            <a:off x="384750" y="81849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500" b="1">
                <a:solidFill>
                  <a:schemeClr val="dk1"/>
                </a:solidFill>
              </a:rPr>
              <a:t>Методы воспитания волевых качеств юных туристов:</a:t>
            </a:r>
            <a:endParaRPr sz="3500" b="1">
              <a:solidFill>
                <a:schemeClr val="dk1"/>
              </a:solidFill>
            </a:endParaRPr>
          </a:p>
        </p:txBody>
      </p:sp>
      <p:sp>
        <p:nvSpPr>
          <p:cNvPr id="278" name="Google Shape;278;p34"/>
          <p:cNvSpPr txBox="1">
            <a:spLocks noGrp="1"/>
          </p:cNvSpPr>
          <p:nvPr>
            <p:ph type="body" idx="1"/>
          </p:nvPr>
        </p:nvSpPr>
        <p:spPr>
          <a:xfrm>
            <a:off x="384750" y="1741385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" dirty="0"/>
              <a:t>-метод убеждения;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" dirty="0"/>
              <a:t>-метод принуждения;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" dirty="0" smtClean="0"/>
              <a:t>-метод поощрения</a:t>
            </a:r>
            <a:r>
              <a:rPr lang="ru" dirty="0"/>
              <a:t>;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" dirty="0"/>
              <a:t>-соревновательный метод;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" dirty="0"/>
              <a:t>-метод упражнений.</a:t>
            </a:r>
            <a:endParaRPr dirty="0"/>
          </a:p>
        </p:txBody>
      </p:sp>
      <p:pic>
        <p:nvPicPr>
          <p:cNvPr id="279" name="Google Shape;27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5850" y="1675900"/>
            <a:ext cx="2343575" cy="329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 txBox="1">
            <a:spLocks noGrp="1"/>
          </p:cNvSpPr>
          <p:nvPr>
            <p:ph type="body" idx="1"/>
          </p:nvPr>
        </p:nvSpPr>
        <p:spPr>
          <a:xfrm>
            <a:off x="711575" y="9258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1549"/>
              <a:buFont typeface="Arial"/>
              <a:buNone/>
            </a:pPr>
            <a:r>
              <a:rPr lang="ru" sz="2133" dirty="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 основным морально волевым качествам относятся:</a:t>
            </a:r>
            <a:endParaRPr sz="2133" dirty="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1549"/>
              <a:buFont typeface="Arial"/>
              <a:buNone/>
            </a:pPr>
            <a:r>
              <a:rPr lang="ru" sz="2133" dirty="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 целеустремленность; </a:t>
            </a:r>
            <a:endParaRPr sz="2133" dirty="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1549"/>
              <a:buFont typeface="Arial"/>
              <a:buNone/>
            </a:pPr>
            <a:r>
              <a:rPr lang="ru" sz="2133" dirty="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-смелость;</a:t>
            </a:r>
            <a:endParaRPr sz="2133" dirty="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1549"/>
              <a:buFont typeface="Arial"/>
              <a:buNone/>
            </a:pPr>
            <a:r>
              <a:rPr lang="ru" sz="2133" dirty="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-решительность;</a:t>
            </a:r>
            <a:endParaRPr sz="2133" dirty="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1549"/>
              <a:buFont typeface="Arial"/>
              <a:buNone/>
            </a:pPr>
            <a:r>
              <a:rPr lang="ru" sz="2133" dirty="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-настойчивость;</a:t>
            </a:r>
            <a:endParaRPr sz="2133" dirty="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1549"/>
              <a:buFont typeface="Arial"/>
              <a:buNone/>
            </a:pPr>
            <a:r>
              <a:rPr lang="ru" sz="2133" dirty="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-инициативность;</a:t>
            </a:r>
            <a:endParaRPr sz="2133" dirty="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1549"/>
              <a:buFont typeface="Arial"/>
              <a:buNone/>
            </a:pPr>
            <a:r>
              <a:rPr lang="ru" sz="2133" dirty="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-выдержка и терпение.</a:t>
            </a:r>
            <a:endParaRPr sz="2433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21" name="Google Shape;22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0791" y="1340662"/>
            <a:ext cx="1916408" cy="3137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"/>
          <p:cNvSpPr txBox="1">
            <a:spLocks noGrp="1"/>
          </p:cNvSpPr>
          <p:nvPr>
            <p:ph type="body" idx="1"/>
          </p:nvPr>
        </p:nvSpPr>
        <p:spPr>
          <a:xfrm>
            <a:off x="202850" y="724423"/>
            <a:ext cx="8484000" cy="401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" dirty="0"/>
              <a:t>Первостепенная задача спортивного туризма- воспитание </a:t>
            </a:r>
            <a:r>
              <a:rPr lang="ru" b="1" dirty="0"/>
              <a:t>“спортивного характера”</a:t>
            </a:r>
            <a:r>
              <a:rPr lang="ru" dirty="0"/>
              <a:t>. 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" dirty="0"/>
              <a:t>В </a:t>
            </a:r>
            <a:r>
              <a:rPr lang="ru" dirty="0" smtClean="0"/>
              <a:t>которую </a:t>
            </a:r>
            <a:r>
              <a:rPr lang="ru" dirty="0"/>
              <a:t>входит: 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" dirty="0" smtClean="0"/>
              <a:t>- взаимопонимание</a:t>
            </a:r>
            <a:r>
              <a:rPr lang="ru" dirty="0"/>
              <a:t>;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" dirty="0" smtClean="0"/>
              <a:t>- </a:t>
            </a:r>
            <a:r>
              <a:rPr lang="ru" dirty="0"/>
              <a:t>доброжелательность; 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" dirty="0" smtClean="0"/>
              <a:t>- уважение</a:t>
            </a:r>
            <a:r>
              <a:rPr lang="ru" dirty="0"/>
              <a:t>; 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" dirty="0" smtClean="0"/>
              <a:t>- справедливость</a:t>
            </a:r>
            <a:r>
              <a:rPr lang="ru" dirty="0"/>
              <a:t>; 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" dirty="0" smtClean="0"/>
              <a:t>- честность</a:t>
            </a:r>
            <a:r>
              <a:rPr lang="ru" dirty="0"/>
              <a:t>; 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" dirty="0" smtClean="0"/>
              <a:t>- достижение </a:t>
            </a:r>
            <a:r>
              <a:rPr lang="ru" dirty="0"/>
              <a:t>поставленной цели.</a:t>
            </a:r>
            <a:endParaRPr dirty="0"/>
          </a:p>
        </p:txBody>
      </p:sp>
      <p:pic>
        <p:nvPicPr>
          <p:cNvPr id="227" name="Google Shape;227;p27" descr="C:\Users\89033\Desktop\кристина\H9OLngsjgDk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625" y="1806275"/>
            <a:ext cx="2980926" cy="223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"/>
          <p:cNvSpPr txBox="1">
            <a:spLocks noGrp="1"/>
          </p:cNvSpPr>
          <p:nvPr>
            <p:ph type="title"/>
          </p:nvPr>
        </p:nvSpPr>
        <p:spPr>
          <a:xfrm>
            <a:off x="457200" y="83234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Использование элементов туризма способствует повышению интереса к урокам физической культуры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33" name="Google Shape;23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800" y="1457900"/>
            <a:ext cx="2403168" cy="3605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8425" y="2033725"/>
            <a:ext cx="4247148" cy="2830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9"/>
          <p:cNvSpPr txBox="1">
            <a:spLocks noGrp="1"/>
          </p:cNvSpPr>
          <p:nvPr>
            <p:ph type="body" idx="1"/>
          </p:nvPr>
        </p:nvSpPr>
        <p:spPr>
          <a:xfrm>
            <a:off x="471700" y="1021500"/>
            <a:ext cx="4512300" cy="339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В настоящее время актуальным является использование элементов туризма на уроках физической культуры, с целью подготовки учащихся к сдаче нормативов Всероссийского физкультурно-спортивного комплекса «Готов к труду и обороне» (ГТО).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0" name="Google Shape;24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6975" y="1202163"/>
            <a:ext cx="3652223" cy="2739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None/>
            </a:pPr>
            <a:r>
              <a:rPr lang="ru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 туристического объединения ШСК «Азимут»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6" name="Google Shape;246;p30"/>
          <p:cNvSpPr txBox="1">
            <a:spLocks noGrp="1"/>
          </p:cNvSpPr>
          <p:nvPr>
            <p:ph type="body" idx="1"/>
          </p:nvPr>
        </p:nvSpPr>
        <p:spPr>
          <a:xfrm>
            <a:off x="457200" y="1451606"/>
            <a:ext cx="8482200" cy="121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latin typeface="Times New Roman"/>
                <a:ea typeface="Times New Roman"/>
                <a:cs typeface="Times New Roman"/>
                <a:sym typeface="Times New Roman"/>
              </a:rPr>
              <a:t>- «Туристы – путешественники» (3-4 класс);</a:t>
            </a:r>
            <a:endParaRPr dirty="0"/>
          </a:p>
          <a:p>
            <a:pPr marL="27432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" sz="2000" dirty="0">
                <a:latin typeface="Times New Roman"/>
                <a:ea typeface="Times New Roman"/>
                <a:cs typeface="Times New Roman"/>
                <a:sym typeface="Times New Roman"/>
              </a:rPr>
              <a:t>- «Туристы – проводники» (5-8 класс);</a:t>
            </a:r>
            <a:endParaRPr dirty="0"/>
          </a:p>
          <a:p>
            <a:pPr marL="27432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" sz="2000" dirty="0">
                <a:latin typeface="Times New Roman"/>
                <a:ea typeface="Times New Roman"/>
                <a:cs typeface="Times New Roman"/>
                <a:sym typeface="Times New Roman"/>
              </a:rPr>
              <a:t>- «Юные судьи туристских соревнований</a:t>
            </a:r>
            <a:r>
              <a:rPr lang="ru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» (9-11 класс) </a:t>
            </a:r>
            <a:endParaRPr dirty="0"/>
          </a:p>
        </p:txBody>
      </p:sp>
      <p:pic>
        <p:nvPicPr>
          <p:cNvPr id="247" name="Google Shape;247;p30" descr="C:\Users\89033\Desktop\Новая папка\IMG_655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000" y="2907383"/>
            <a:ext cx="2944448" cy="1962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0" descr="C:\Users\89033\Desktop\кристина\eS3LktnpWR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5775" y="2855925"/>
            <a:ext cx="2944450" cy="206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 b="1">
                <a:solidFill>
                  <a:schemeClr val="dk1"/>
                </a:solidFill>
              </a:rPr>
              <a:t>Походы</a:t>
            </a:r>
            <a:endParaRPr sz="4200" b="1">
              <a:solidFill>
                <a:schemeClr val="dk1"/>
              </a:solidFill>
            </a:endParaRPr>
          </a:p>
        </p:txBody>
      </p:sp>
      <p:sp>
        <p:nvSpPr>
          <p:cNvPr id="254" name="Google Shape;254;p31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39618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"/>
              <a:t>Туристические походы показывают умения и навыки туриста и в первую очередь морально-волевые качества.</a:t>
            </a:r>
            <a:endParaRPr/>
          </a:p>
        </p:txBody>
      </p:sp>
      <p:pic>
        <p:nvPicPr>
          <p:cNvPr id="255" name="Google Shape;25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641786"/>
            <a:ext cx="3882024" cy="291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2"/>
          <p:cNvSpPr txBox="1">
            <a:spLocks noGrp="1"/>
          </p:cNvSpPr>
          <p:nvPr>
            <p:ph type="title"/>
          </p:nvPr>
        </p:nvSpPr>
        <p:spPr>
          <a:xfrm>
            <a:off x="326800" y="185212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None/>
            </a:pPr>
            <a:r>
              <a:rPr lang="ru" sz="4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Проведение муниципальных соревнований по спортивному туризму и ориентированию</a:t>
            </a:r>
            <a:r>
              <a:rPr lang="ru">
                <a:solidFill>
                  <a:schemeClr val="dk1"/>
                </a:solidFill>
              </a:rPr>
              <a:t/>
            </a:r>
            <a:br>
              <a:rPr lang="ru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</p:txBody>
      </p:sp>
      <p:sp>
        <p:nvSpPr>
          <p:cNvPr id="261" name="Google Shape;261;p32"/>
          <p:cNvSpPr txBox="1">
            <a:spLocks noGrp="1"/>
          </p:cNvSpPr>
          <p:nvPr>
            <p:ph type="body" idx="1"/>
          </p:nvPr>
        </p:nvSpPr>
        <p:spPr>
          <a:xfrm>
            <a:off x="77400" y="2289225"/>
            <a:ext cx="4494600" cy="23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7432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 «Золотая осень»;</a:t>
            </a:r>
            <a:endParaRPr/>
          </a:p>
          <a:p>
            <a:pPr marL="274320" lvl="0" indent="0" algn="l" rtl="0">
              <a:spcBef>
                <a:spcPts val="481"/>
              </a:spcBef>
              <a:spcAft>
                <a:spcPts val="0"/>
              </a:spcAft>
              <a:buNone/>
            </a:pPr>
            <a:r>
              <a:rPr lang="ru"/>
              <a:t>- «Булинь»;</a:t>
            </a:r>
            <a:endParaRPr/>
          </a:p>
          <a:p>
            <a:pPr marL="274320" lvl="0" indent="0" algn="l" rtl="0">
              <a:spcBef>
                <a:spcPts val="481"/>
              </a:spcBef>
              <a:spcAft>
                <a:spcPts val="0"/>
              </a:spcAft>
              <a:buNone/>
            </a:pPr>
            <a:r>
              <a:rPr lang="ru"/>
              <a:t>- «Туристенок»;</a:t>
            </a:r>
            <a:endParaRPr/>
          </a:p>
          <a:p>
            <a:pPr marL="274320" lvl="0" indent="0" algn="l" rtl="0">
              <a:spcBef>
                <a:spcPts val="481"/>
              </a:spcBef>
              <a:spcAft>
                <a:spcPts val="0"/>
              </a:spcAft>
              <a:buNone/>
            </a:pPr>
            <a:r>
              <a:rPr lang="ru"/>
              <a:t>- «Разлив»;</a:t>
            </a:r>
            <a:endParaRPr/>
          </a:p>
          <a:p>
            <a:pPr marL="274320" lvl="0" indent="0" algn="l" rtl="0">
              <a:spcBef>
                <a:spcPts val="481"/>
              </a:spcBef>
              <a:spcAft>
                <a:spcPts val="0"/>
              </a:spcAft>
              <a:buNone/>
            </a:pPr>
            <a:r>
              <a:rPr lang="ru"/>
              <a:t>- Лыжный пробег «Во славу Углича». </a:t>
            </a:r>
            <a:endParaRPr/>
          </a:p>
          <a:p>
            <a:pPr marL="274320" lvl="0" indent="-129238" algn="l" rtl="0">
              <a:spcBef>
                <a:spcPts val="481"/>
              </a:spcBef>
              <a:spcAft>
                <a:spcPts val="0"/>
              </a:spcAft>
              <a:buSzPct val="95000"/>
              <a:buNone/>
            </a:pPr>
            <a:endParaRPr/>
          </a:p>
        </p:txBody>
      </p:sp>
      <p:pic>
        <p:nvPicPr>
          <p:cNvPr id="262" name="Google Shape;262;p32" descr="C:\Users\89033\Desktop\Новая папка\31pGwf4qnr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4024" y="2118549"/>
            <a:ext cx="2048625" cy="136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2" descr="C:\Users\89033\Desktop\кристина\Cj0LBlXm5K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0975" y="2463220"/>
            <a:ext cx="1657351" cy="183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2" descr="C:\Users\89033\Desktop\кристина\dFCZdTIBTfI (1)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86650" y="3296750"/>
            <a:ext cx="1657350" cy="184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3"/>
          <p:cNvSpPr txBox="1">
            <a:spLocks noGrp="1"/>
          </p:cNvSpPr>
          <p:nvPr>
            <p:ph type="title"/>
          </p:nvPr>
        </p:nvSpPr>
        <p:spPr>
          <a:xfrm>
            <a:off x="533400" y="85725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None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Участие в региональных мероприятиях по спортивному туризму организованными ГО ЯО ЦДЮТИЭК, федерацией спортивного туризма Ярославской области:</a:t>
            </a: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33"/>
          <p:cNvSpPr txBox="1"/>
          <p:nvPr/>
        </p:nvSpPr>
        <p:spPr>
          <a:xfrm>
            <a:off x="381000" y="1439200"/>
            <a:ext cx="4419600" cy="39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- «Областные соревнования по технике пешеходного туризма «Золотая осень»;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- Первенство Ярославской области по спортивному туризму среди обучающихся «Ярославский квартет»;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- Первенство Ярославской области по спортивному туризму среди обучающихся в залах;</a:t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- Летние областные оздоровительные туристические слеты;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- Фестиваль «Школа Безопасности».</a:t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71" name="Google Shape;271;p33" descr="C:\Users\89033\Desktop\Новая папка\IMG_686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1657350"/>
            <a:ext cx="2371725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3" descr="C:\Users\89033\Desktop\Новая папка\IMG_673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9200" y="3371850"/>
            <a:ext cx="2414588" cy="16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250</Words>
  <Application>Microsoft Office PowerPoint</Application>
  <PresentationFormat>Экран (16:9)</PresentationFormat>
  <Paragraphs>46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Calibri</vt:lpstr>
      <vt:lpstr>Constantia</vt:lpstr>
      <vt:lpstr>Arial</vt:lpstr>
      <vt:lpstr>Times New Roman</vt:lpstr>
      <vt:lpstr>Nunito</vt:lpstr>
      <vt:lpstr>Noto Sans Symbols</vt:lpstr>
      <vt:lpstr>Shift</vt:lpstr>
      <vt:lpstr>Поток</vt:lpstr>
      <vt:lpstr>Воспитание морально - волевых качеств участников туристских мероприятий </vt:lpstr>
      <vt:lpstr>Презентация PowerPoint</vt:lpstr>
      <vt:lpstr>Презентация PowerPoint</vt:lpstr>
      <vt:lpstr>Использование элементов туризма способствует повышению интереса к урокам физической культуры</vt:lpstr>
      <vt:lpstr>Презентация PowerPoint</vt:lpstr>
      <vt:lpstr>Работа туристического объединения ШСК «Азимут»</vt:lpstr>
      <vt:lpstr>Походы</vt:lpstr>
      <vt:lpstr>Проведение муниципальных соревнований по спортивному туризму и ориентированию </vt:lpstr>
      <vt:lpstr> Участие в региональных мероприятиях по спортивному туризму организованными ГО ЯО ЦДЮТИЭК, федерацией спортивного туризма Ярославской области: </vt:lpstr>
      <vt:lpstr>Методы воспитания волевых качеств юных туристов: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 морально - волевых качеств участников туристских мероприятий </dc:title>
  <cp:lastModifiedBy>Пользователь Windows</cp:lastModifiedBy>
  <cp:revision>3</cp:revision>
  <dcterms:modified xsi:type="dcterms:W3CDTF">2022-03-28T17:25:53Z</dcterms:modified>
</cp:coreProperties>
</file>